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2" r:id="rId3"/>
    <p:sldMasterId id="2147483684" r:id="rId4"/>
    <p:sldMasterId id="2147483696" r:id="rId5"/>
  </p:sldMasterIdLst>
  <p:notesMasterIdLst>
    <p:notesMasterId r:id="rId73"/>
  </p:notesMasterIdLst>
  <p:sldIdLst>
    <p:sldId id="256" r:id="rId6"/>
    <p:sldId id="393" r:id="rId7"/>
    <p:sldId id="392" r:id="rId8"/>
    <p:sldId id="350" r:id="rId9"/>
    <p:sldId id="351" r:id="rId10"/>
    <p:sldId id="363" r:id="rId11"/>
    <p:sldId id="364" r:id="rId12"/>
    <p:sldId id="365" r:id="rId13"/>
    <p:sldId id="373" r:id="rId14"/>
    <p:sldId id="352" r:id="rId15"/>
    <p:sldId id="354" r:id="rId16"/>
    <p:sldId id="355" r:id="rId17"/>
    <p:sldId id="346" r:id="rId18"/>
    <p:sldId id="356" r:id="rId19"/>
    <p:sldId id="269" r:id="rId20"/>
    <p:sldId id="340" r:id="rId21"/>
    <p:sldId id="271" r:id="rId22"/>
    <p:sldId id="341" r:id="rId23"/>
    <p:sldId id="336" r:id="rId24"/>
    <p:sldId id="338" r:id="rId25"/>
    <p:sldId id="334" r:id="rId26"/>
    <p:sldId id="335" r:id="rId27"/>
    <p:sldId id="377" r:id="rId28"/>
    <p:sldId id="385" r:id="rId29"/>
    <p:sldId id="395" r:id="rId30"/>
    <p:sldId id="394" r:id="rId31"/>
    <p:sldId id="378" r:id="rId32"/>
    <p:sldId id="396" r:id="rId33"/>
    <p:sldId id="379" r:id="rId34"/>
    <p:sldId id="400" r:id="rId35"/>
    <p:sldId id="368" r:id="rId36"/>
    <p:sldId id="381" r:id="rId37"/>
    <p:sldId id="383" r:id="rId38"/>
    <p:sldId id="384" r:id="rId39"/>
    <p:sldId id="386" r:id="rId40"/>
    <p:sldId id="387" r:id="rId41"/>
    <p:sldId id="388" r:id="rId42"/>
    <p:sldId id="389" r:id="rId43"/>
    <p:sldId id="390" r:id="rId44"/>
    <p:sldId id="391" r:id="rId45"/>
    <p:sldId id="397" r:id="rId46"/>
    <p:sldId id="399" r:id="rId47"/>
    <p:sldId id="370" r:id="rId48"/>
    <p:sldId id="372" r:id="rId49"/>
    <p:sldId id="347" r:id="rId50"/>
    <p:sldId id="357" r:id="rId51"/>
    <p:sldId id="358" r:id="rId52"/>
    <p:sldId id="374" r:id="rId53"/>
    <p:sldId id="375" r:id="rId54"/>
    <p:sldId id="376" r:id="rId55"/>
    <p:sldId id="359" r:id="rId56"/>
    <p:sldId id="348" r:id="rId57"/>
    <p:sldId id="349" r:id="rId58"/>
    <p:sldId id="339" r:id="rId59"/>
    <p:sldId id="360" r:id="rId60"/>
    <p:sldId id="344" r:id="rId61"/>
    <p:sldId id="361" r:id="rId62"/>
    <p:sldId id="362" r:id="rId63"/>
    <p:sldId id="371" r:id="rId64"/>
    <p:sldId id="369" r:id="rId65"/>
    <p:sldId id="401" r:id="rId66"/>
    <p:sldId id="402" r:id="rId67"/>
    <p:sldId id="403" r:id="rId68"/>
    <p:sldId id="404" r:id="rId69"/>
    <p:sldId id="405" r:id="rId70"/>
    <p:sldId id="345" r:id="rId71"/>
    <p:sldId id="305" r:id="rId7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150" autoAdjust="0"/>
  </p:normalViewPr>
  <p:slideViewPr>
    <p:cSldViewPr>
      <p:cViewPr>
        <p:scale>
          <a:sx n="100" d="100"/>
          <a:sy n="100" d="100"/>
        </p:scale>
        <p:origin x="-110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92C10-7C33-4DEF-9684-1D7F56424554}" type="datetimeFigureOut">
              <a:rPr lang="fr-FR" smtClean="0"/>
              <a:t>28/04/2021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74C1D-1AAA-4A55-8AE5-0485F519F8DA}" type="slidenum">
              <a:rPr lang="fr-FR" smtClean="0"/>
              <a:t>‹N°›</a:t>
            </a:fld>
            <a:endParaRPr lang="fr-FR"/>
          </a:p>
        </p:txBody>
      </p:sp>
    </p:spTree>
    <p:extLst>
      <p:ext uri="{BB962C8B-B14F-4D97-AF65-F5344CB8AC3E}">
        <p14:creationId xmlns:p14="http://schemas.microsoft.com/office/powerpoint/2010/main" val="55203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C74C1D-1AAA-4A55-8AE5-0485F519F8DA}" type="slidenum">
              <a:rPr lang="fr-FR" smtClean="0"/>
              <a:t>9</a:t>
            </a:fld>
            <a:endParaRPr lang="fr-FR"/>
          </a:p>
        </p:txBody>
      </p:sp>
    </p:spTree>
    <p:extLst>
      <p:ext uri="{BB962C8B-B14F-4D97-AF65-F5344CB8AC3E}">
        <p14:creationId xmlns:p14="http://schemas.microsoft.com/office/powerpoint/2010/main" val="2668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C74C1D-1AAA-4A55-8AE5-0485F519F8DA}" type="slidenum">
              <a:rPr lang="fr-FR" smtClean="0"/>
              <a:t>45</a:t>
            </a:fld>
            <a:endParaRPr lang="fr-FR"/>
          </a:p>
        </p:txBody>
      </p:sp>
    </p:spTree>
    <p:extLst>
      <p:ext uri="{BB962C8B-B14F-4D97-AF65-F5344CB8AC3E}">
        <p14:creationId xmlns:p14="http://schemas.microsoft.com/office/powerpoint/2010/main" val="382097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57"/>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8A36950-E3C6-451A-8284-29BBE834836D}" type="datetimeFigureOut">
              <a:rPr lang="fr-FR" smtClean="0"/>
              <a:t>28/04/2021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8ED10A-2F1E-4917-AFE2-1A9872F69FB7}" type="slidenum">
              <a:rPr lang="fr-FR" smtClean="0"/>
              <a:t>‹N°›</a:t>
            </a:fld>
            <a:endParaRPr lang="fr-FR"/>
          </a:p>
        </p:txBody>
      </p:sp>
    </p:spTree>
    <p:extLst>
      <p:ext uri="{BB962C8B-B14F-4D97-AF65-F5344CB8AC3E}">
        <p14:creationId xmlns:p14="http://schemas.microsoft.com/office/powerpoint/2010/main" val="2146417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36950-E3C6-451A-8284-29BBE834836D}" type="datetimeFigureOut">
              <a:rPr lang="fr-FR" smtClean="0"/>
              <a:t>28/04/2021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8ED10A-2F1E-4917-AFE2-1A9872F69FB7}" type="slidenum">
              <a:rPr lang="fr-FR" smtClean="0"/>
              <a:t>‹N°›</a:t>
            </a:fld>
            <a:endParaRPr lang="fr-FR"/>
          </a:p>
        </p:txBody>
      </p:sp>
    </p:spTree>
    <p:extLst>
      <p:ext uri="{BB962C8B-B14F-4D97-AF65-F5344CB8AC3E}">
        <p14:creationId xmlns:p14="http://schemas.microsoft.com/office/powerpoint/2010/main" val="297474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70"/>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70"/>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36950-E3C6-451A-8284-29BBE834836D}" type="datetimeFigureOut">
              <a:rPr lang="fr-FR" smtClean="0"/>
              <a:t>28/04/2021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8ED10A-2F1E-4917-AFE2-1A9872F69FB7}" type="slidenum">
              <a:rPr lang="fr-FR" smtClean="0"/>
              <a:t>‹N°›</a:t>
            </a:fld>
            <a:endParaRPr lang="fr-FR"/>
          </a:p>
        </p:txBody>
      </p:sp>
    </p:spTree>
    <p:extLst>
      <p:ext uri="{BB962C8B-B14F-4D97-AF65-F5344CB8AC3E}">
        <p14:creationId xmlns:p14="http://schemas.microsoft.com/office/powerpoint/2010/main" val="187961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3287D83-284D-4043-8BBE-9149F817A844}"/>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35F7DDF0-05A2-45B4-913E-20FC2DC2515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97E6E9B6-12CD-420C-858A-78985E69BDD7}"/>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7A58243-CD33-44EE-8A9E-FD40D2935F4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4278DDFB-71B5-4E43-A3CC-1C622A007740}"/>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6727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A7A6D4-5EFC-45FF-B1F1-979E2E93CA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62AF49E-AF4E-4F3E-8E42-B5FD534994D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945EE0B-D230-4049-ACFD-850C924968B1}"/>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9DD9D9E-19B7-4158-9786-A030C6708DB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E299F376-9307-4AF5-8976-6D6A80470C3B}"/>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66406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1FC706-913D-4FF9-B9EE-215987345D86}"/>
              </a:ext>
            </a:extLst>
          </p:cNvPr>
          <p:cNvSpPr>
            <a:spLocks noGrp="1"/>
          </p:cNvSpPr>
          <p:nvPr>
            <p:ph type="title"/>
          </p:nvPr>
        </p:nvSpPr>
        <p:spPr>
          <a:xfrm>
            <a:off x="623888" y="1709769"/>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283F929C-DE78-464A-B405-6AB30EE9A148}"/>
              </a:ext>
            </a:extLst>
          </p:cNvPr>
          <p:cNvSpPr>
            <a:spLocks noGrp="1"/>
          </p:cNvSpPr>
          <p:nvPr>
            <p:ph type="body" idx="1"/>
          </p:nvPr>
        </p:nvSpPr>
        <p:spPr>
          <a:xfrm>
            <a:off x="623888"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62EF5D1E-B5A9-45FA-84FF-CF2B4C9456F6}"/>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8101A5CD-F615-4786-B8F2-14454B8E102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9663CC59-D7F7-40E4-BA85-67CCCFF3FFC0}"/>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18161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515313-A4E3-44AF-8CDD-EC0E1A739E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C506673A-5AC9-4621-B0E9-A5E85686C9E9}"/>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896785AF-51A8-44CC-A373-58A9C368A4E1}"/>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13E9C15-7770-4111-84B0-EE8E93271360}"/>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D75C88C3-3925-4786-A49A-2E6F8881B2FB}"/>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0BF46A7F-5678-4B45-B8CF-7CB9F64F54ED}"/>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4652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D22C708-06C5-494A-94AE-26E1451C6035}"/>
              </a:ext>
            </a:extLst>
          </p:cNvPr>
          <p:cNvSpPr>
            <a:spLocks noGrp="1"/>
          </p:cNvSpPr>
          <p:nvPr>
            <p:ph type="title"/>
          </p:nvPr>
        </p:nvSpPr>
        <p:spPr>
          <a:xfrm>
            <a:off x="629841" y="365129"/>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8162F4DF-01BE-4D6A-8902-802F1F68D2C1}"/>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10480753-6F16-4576-B6F0-7C4721FA4E4B}"/>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0A9F50F2-6C27-42E3-9AD5-CD06CAD51F9F}"/>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6DB4D454-0E77-4C86-9288-EB18DF775085}"/>
              </a:ext>
            </a:extLst>
          </p:cNvPr>
          <p:cNvSpPr>
            <a:spLocks noGrp="1"/>
          </p:cNvSpPr>
          <p:nvPr>
            <p:ph sz="quarter" idx="4"/>
          </p:nvPr>
        </p:nvSpPr>
        <p:spPr>
          <a:xfrm>
            <a:off x="4629152"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CA1254EF-3F93-4817-8372-A6DA8567FACE}"/>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xmlns="" id="{47A477D3-F41A-4C8A-8DE1-F8939F185978}"/>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5AC3835C-C7FF-4519-81F5-346636916543}"/>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7787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ABD78E-212B-4655-8B26-3ED7045D143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826EACDB-B915-48F1-8A7E-EB6296EFBB67}"/>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xmlns="" id="{A4A2EA51-5012-481D-8036-94D4A4C1353E}"/>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875485B4-31AE-453D-9BF5-C064975AADB3}"/>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00557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B59AE9EF-2B5F-472E-BC9B-A3D3D75B010E}"/>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xmlns="" id="{A3D663FB-CF2B-4D5E-BFE3-C974315EC7D9}"/>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A77BC716-5275-40EB-9BA9-C79A8C7624B3}"/>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76538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35417F-7332-4E88-B870-01844767D5CC}"/>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E41134DD-039A-4319-9F53-422571572FCC}"/>
              </a:ext>
            </a:extLst>
          </p:cNvPr>
          <p:cNvSpPr>
            <a:spLocks noGrp="1"/>
          </p:cNvSpPr>
          <p:nvPr>
            <p:ph idx="1"/>
          </p:nvPr>
        </p:nvSpPr>
        <p:spPr>
          <a:xfrm>
            <a:off x="3887391" y="9874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C890EB56-7739-4878-9ECC-AB82633258B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30CB6B43-CBB2-49FE-AEB2-B202E5C5BDFD}"/>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1B71A997-074F-4618-AB3D-389E97AF84B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26468F6D-89AE-42CE-8319-6C41B9CF1E6E}"/>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4297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36950-E3C6-451A-8284-29BBE834836D}" type="datetimeFigureOut">
              <a:rPr lang="fr-FR" smtClean="0"/>
              <a:t>28/04/2021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8ED10A-2F1E-4917-AFE2-1A9872F69FB7}" type="slidenum">
              <a:rPr lang="fr-FR" smtClean="0"/>
              <a:t>‹N°›</a:t>
            </a:fld>
            <a:endParaRPr lang="fr-FR"/>
          </a:p>
        </p:txBody>
      </p:sp>
    </p:spTree>
    <p:extLst>
      <p:ext uri="{BB962C8B-B14F-4D97-AF65-F5344CB8AC3E}">
        <p14:creationId xmlns:p14="http://schemas.microsoft.com/office/powerpoint/2010/main" val="1270248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B78C453-783D-44B3-91A6-67B8A43CBDC1}"/>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A85556C9-9439-4A8B-9A26-981355B41EE7}"/>
              </a:ext>
            </a:extLst>
          </p:cNvPr>
          <p:cNvSpPr>
            <a:spLocks noGrp="1"/>
          </p:cNvSpPr>
          <p:nvPr>
            <p:ph type="pic" idx="1"/>
          </p:nvPr>
        </p:nvSpPr>
        <p:spPr>
          <a:xfrm>
            <a:off x="3887391" y="98745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EA5A8E6E-D44B-4E1F-B424-4315702BCE8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88DD54AE-47D3-41FE-AE78-A00F4FBFBA6E}"/>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6CF14346-9615-4BDB-8EE1-4DD53DEA398B}"/>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C3F89328-60E2-40B5-BC8B-E7AE0570D7CA}"/>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01594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DFDD4-DC33-42F2-B2CD-674ED6D18A0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FDFB5225-50CD-451E-B603-5BB263C2206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854CAED-963E-49E7-AD87-A69145D17377}"/>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B2F1E67-50DB-4BAF-928C-6A7B20D2E66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8CD3BEA0-E3EA-4F70-A60E-64D062FDBE37}"/>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4182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DA280030-1AA2-443E-8BD6-36F1F2664609}"/>
              </a:ext>
            </a:extLst>
          </p:cNvPr>
          <p:cNvSpPr>
            <a:spLocks noGrp="1"/>
          </p:cNvSpPr>
          <p:nvPr>
            <p:ph type="title" orient="vert"/>
          </p:nvPr>
        </p:nvSpPr>
        <p:spPr>
          <a:xfrm>
            <a:off x="6543676"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CB094C62-E87A-44E3-8E93-40E83ACAB37F}"/>
              </a:ext>
            </a:extLst>
          </p:cNvPr>
          <p:cNvSpPr>
            <a:spLocks noGrp="1"/>
          </p:cNvSpPr>
          <p:nvPr>
            <p:ph type="body" orient="vert" idx="1"/>
          </p:nvPr>
        </p:nvSpPr>
        <p:spPr>
          <a:xfrm>
            <a:off x="628652"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D4A3B06-BA2C-46A0-8862-BA5EE683FFD5}"/>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BDC62393-EF39-44DA-9899-EC1BF860FDB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70D58587-1CC6-4E87-BF6B-30E72D3F7941}"/>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9016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3287D83-284D-4043-8BBE-9149F817A844}"/>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35F7DDF0-05A2-45B4-913E-20FC2DC2515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97E6E9B6-12CD-420C-858A-78985E69BDD7}"/>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7A58243-CD33-44EE-8A9E-FD40D2935F4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4278DDFB-71B5-4E43-A3CC-1C622A007740}"/>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33042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A7A6D4-5EFC-45FF-B1F1-979E2E93CA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62AF49E-AF4E-4F3E-8E42-B5FD534994D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945EE0B-D230-4049-ACFD-850C924968B1}"/>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9DD9D9E-19B7-4158-9786-A030C6708DB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E299F376-9307-4AF5-8976-6D6A80470C3B}"/>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0761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1FC706-913D-4FF9-B9EE-215987345D86}"/>
              </a:ext>
            </a:extLst>
          </p:cNvPr>
          <p:cNvSpPr>
            <a:spLocks noGrp="1"/>
          </p:cNvSpPr>
          <p:nvPr>
            <p:ph type="title"/>
          </p:nvPr>
        </p:nvSpPr>
        <p:spPr>
          <a:xfrm>
            <a:off x="623888" y="1709765"/>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283F929C-DE78-464A-B405-6AB30EE9A148}"/>
              </a:ext>
            </a:extLst>
          </p:cNvPr>
          <p:cNvSpPr>
            <a:spLocks noGrp="1"/>
          </p:cNvSpPr>
          <p:nvPr>
            <p:ph type="body" idx="1"/>
          </p:nvPr>
        </p:nvSpPr>
        <p:spPr>
          <a:xfrm>
            <a:off x="623888" y="45894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62EF5D1E-B5A9-45FA-84FF-CF2B4C9456F6}"/>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8101A5CD-F615-4786-B8F2-14454B8E102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9663CC59-D7F7-40E4-BA85-67CCCFF3FFC0}"/>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30859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515313-A4E3-44AF-8CDD-EC0E1A739E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C506673A-5AC9-4621-B0E9-A5E85686C9E9}"/>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896785AF-51A8-44CC-A373-58A9C368A4E1}"/>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13E9C15-7770-4111-84B0-EE8E93271360}"/>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D75C88C3-3925-4786-A49A-2E6F8881B2FB}"/>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0BF46A7F-5678-4B45-B8CF-7CB9F64F54ED}"/>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6581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D22C708-06C5-494A-94AE-26E1451C6035}"/>
              </a:ext>
            </a:extLst>
          </p:cNvPr>
          <p:cNvSpPr>
            <a:spLocks noGrp="1"/>
          </p:cNvSpPr>
          <p:nvPr>
            <p:ph type="title"/>
          </p:nvPr>
        </p:nvSpPr>
        <p:spPr>
          <a:xfrm>
            <a:off x="629841" y="365129"/>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8162F4DF-01BE-4D6A-8902-802F1F68D2C1}"/>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10480753-6F16-4576-B6F0-7C4721FA4E4B}"/>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0A9F50F2-6C27-42E3-9AD5-CD06CAD51F9F}"/>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6DB4D454-0E77-4C86-9288-EB18DF775085}"/>
              </a:ext>
            </a:extLst>
          </p:cNvPr>
          <p:cNvSpPr>
            <a:spLocks noGrp="1"/>
          </p:cNvSpPr>
          <p:nvPr>
            <p:ph sz="quarter" idx="4"/>
          </p:nvPr>
        </p:nvSpPr>
        <p:spPr>
          <a:xfrm>
            <a:off x="4629152"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CA1254EF-3F93-4817-8372-A6DA8567FACE}"/>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xmlns="" id="{47A477D3-F41A-4C8A-8DE1-F8939F185978}"/>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5AC3835C-C7FF-4519-81F5-346636916543}"/>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98535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ABD78E-212B-4655-8B26-3ED7045D143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826EACDB-B915-48F1-8A7E-EB6296EFBB67}"/>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xmlns="" id="{A4A2EA51-5012-481D-8036-94D4A4C1353E}"/>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875485B4-31AE-453D-9BF5-C064975AADB3}"/>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46869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B59AE9EF-2B5F-472E-BC9B-A3D3D75B010E}"/>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xmlns="" id="{A3D663FB-CF2B-4D5E-BFE3-C974315EC7D9}"/>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A77BC716-5275-40EB-9BA9-C79A8C7624B3}"/>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4339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32"/>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8A36950-E3C6-451A-8284-29BBE834836D}" type="datetimeFigureOut">
              <a:rPr lang="fr-FR" smtClean="0"/>
              <a:t>28/04/2021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8ED10A-2F1E-4917-AFE2-1A9872F69FB7}" type="slidenum">
              <a:rPr lang="fr-FR" smtClean="0"/>
              <a:t>‹N°›</a:t>
            </a:fld>
            <a:endParaRPr lang="fr-FR"/>
          </a:p>
        </p:txBody>
      </p:sp>
    </p:spTree>
    <p:extLst>
      <p:ext uri="{BB962C8B-B14F-4D97-AF65-F5344CB8AC3E}">
        <p14:creationId xmlns:p14="http://schemas.microsoft.com/office/powerpoint/2010/main" val="3471148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35417F-7332-4E88-B870-01844767D5CC}"/>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E41134DD-039A-4319-9F53-422571572FCC}"/>
              </a:ext>
            </a:extLst>
          </p:cNvPr>
          <p:cNvSpPr>
            <a:spLocks noGrp="1"/>
          </p:cNvSpPr>
          <p:nvPr>
            <p:ph idx="1"/>
          </p:nvPr>
        </p:nvSpPr>
        <p:spPr>
          <a:xfrm>
            <a:off x="3887391" y="9874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C890EB56-7739-4878-9ECC-AB82633258B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30CB6B43-CBB2-49FE-AEB2-B202E5C5BDFD}"/>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1B71A997-074F-4618-AB3D-389E97AF84B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26468F6D-89AE-42CE-8319-6C41B9CF1E6E}"/>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58281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B78C453-783D-44B3-91A6-67B8A43CBDC1}"/>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A85556C9-9439-4A8B-9A26-981355B41EE7}"/>
              </a:ext>
            </a:extLst>
          </p:cNvPr>
          <p:cNvSpPr>
            <a:spLocks noGrp="1"/>
          </p:cNvSpPr>
          <p:nvPr>
            <p:ph type="pic" idx="1"/>
          </p:nvPr>
        </p:nvSpPr>
        <p:spPr>
          <a:xfrm>
            <a:off x="3887391" y="9874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EA5A8E6E-D44B-4E1F-B424-4315702BCE8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88DD54AE-47D3-41FE-AE78-A00F4FBFBA6E}"/>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6CF14346-9615-4BDB-8EE1-4DD53DEA398B}"/>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C3F89328-60E2-40B5-BC8B-E7AE0570D7CA}"/>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33945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DFDD4-DC33-42F2-B2CD-674ED6D18A0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FDFB5225-50CD-451E-B603-5BB263C2206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854CAED-963E-49E7-AD87-A69145D17377}"/>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B2F1E67-50DB-4BAF-928C-6A7B20D2E66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8CD3BEA0-E3EA-4F70-A60E-64D062FDBE37}"/>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50586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DA280030-1AA2-443E-8BD6-36F1F2664609}"/>
              </a:ext>
            </a:extLst>
          </p:cNvPr>
          <p:cNvSpPr>
            <a:spLocks noGrp="1"/>
          </p:cNvSpPr>
          <p:nvPr>
            <p:ph type="title" orient="vert"/>
          </p:nvPr>
        </p:nvSpPr>
        <p:spPr>
          <a:xfrm>
            <a:off x="6543676"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CB094C62-E87A-44E3-8E93-40E83ACAB37F}"/>
              </a:ext>
            </a:extLst>
          </p:cNvPr>
          <p:cNvSpPr>
            <a:spLocks noGrp="1"/>
          </p:cNvSpPr>
          <p:nvPr>
            <p:ph type="body" orient="vert" idx="1"/>
          </p:nvPr>
        </p:nvSpPr>
        <p:spPr>
          <a:xfrm>
            <a:off x="628652"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D4A3B06-BA2C-46A0-8862-BA5EE683FFD5}"/>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BDC62393-EF39-44DA-9899-EC1BF860FDB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70D58587-1CC6-4E87-BF6B-30E72D3F7941}"/>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13397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3287D83-284D-4043-8BBE-9149F817A844}"/>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35F7DDF0-05A2-45B4-913E-20FC2DC2515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97E6E9B6-12CD-420C-858A-78985E69BDD7}"/>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7A58243-CD33-44EE-8A9E-FD40D2935F4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4278DDFB-71B5-4E43-A3CC-1C622A007740}"/>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94548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A7A6D4-5EFC-45FF-B1F1-979E2E93CA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62AF49E-AF4E-4F3E-8E42-B5FD534994D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945EE0B-D230-4049-ACFD-850C924968B1}"/>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9DD9D9E-19B7-4158-9786-A030C6708DB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E299F376-9307-4AF5-8976-6D6A80470C3B}"/>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293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1FC706-913D-4FF9-B9EE-215987345D86}"/>
              </a:ext>
            </a:extLst>
          </p:cNvPr>
          <p:cNvSpPr>
            <a:spLocks noGrp="1"/>
          </p:cNvSpPr>
          <p:nvPr>
            <p:ph type="title"/>
          </p:nvPr>
        </p:nvSpPr>
        <p:spPr>
          <a:xfrm>
            <a:off x="623888" y="1709757"/>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283F929C-DE78-464A-B405-6AB30EE9A148}"/>
              </a:ext>
            </a:extLst>
          </p:cNvPr>
          <p:cNvSpPr>
            <a:spLocks noGrp="1"/>
          </p:cNvSpPr>
          <p:nvPr>
            <p:ph type="body" idx="1"/>
          </p:nvPr>
        </p:nvSpPr>
        <p:spPr>
          <a:xfrm>
            <a:off x="623888" y="458948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62EF5D1E-B5A9-45FA-84FF-CF2B4C9456F6}"/>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8101A5CD-F615-4786-B8F2-14454B8E102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9663CC59-D7F7-40E4-BA85-67CCCFF3FFC0}"/>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5632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515313-A4E3-44AF-8CDD-EC0E1A739E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C506673A-5AC9-4621-B0E9-A5E85686C9E9}"/>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896785AF-51A8-44CC-A373-58A9C368A4E1}"/>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13E9C15-7770-4111-84B0-EE8E93271360}"/>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D75C88C3-3925-4786-A49A-2E6F8881B2FB}"/>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0BF46A7F-5678-4B45-B8CF-7CB9F64F54ED}"/>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06369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D22C708-06C5-494A-94AE-26E1451C6035}"/>
              </a:ext>
            </a:extLst>
          </p:cNvPr>
          <p:cNvSpPr>
            <a:spLocks noGrp="1"/>
          </p:cNvSpPr>
          <p:nvPr>
            <p:ph type="title"/>
          </p:nvPr>
        </p:nvSpPr>
        <p:spPr>
          <a:xfrm>
            <a:off x="629841" y="365129"/>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8162F4DF-01BE-4D6A-8902-802F1F68D2C1}"/>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10480753-6F16-4576-B6F0-7C4721FA4E4B}"/>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0A9F50F2-6C27-42E3-9AD5-CD06CAD51F9F}"/>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6DB4D454-0E77-4C86-9288-EB18DF775085}"/>
              </a:ext>
            </a:extLst>
          </p:cNvPr>
          <p:cNvSpPr>
            <a:spLocks noGrp="1"/>
          </p:cNvSpPr>
          <p:nvPr>
            <p:ph sz="quarter" idx="4"/>
          </p:nvPr>
        </p:nvSpPr>
        <p:spPr>
          <a:xfrm>
            <a:off x="4629152"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CA1254EF-3F93-4817-8372-A6DA8567FACE}"/>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xmlns="" id="{47A477D3-F41A-4C8A-8DE1-F8939F185978}"/>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5AC3835C-C7FF-4519-81F5-346636916543}"/>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81479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ABD78E-212B-4655-8B26-3ED7045D143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826EACDB-B915-48F1-8A7E-EB6296EFBB67}"/>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xmlns="" id="{A4A2EA51-5012-481D-8036-94D4A4C1353E}"/>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875485B4-31AE-453D-9BF5-C064975AADB3}"/>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3633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36950-E3C6-451A-8284-29BBE834836D}" type="datetimeFigureOut">
              <a:rPr lang="fr-FR" smtClean="0"/>
              <a:t>28/04/2021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8ED10A-2F1E-4917-AFE2-1A9872F69FB7}" type="slidenum">
              <a:rPr lang="fr-FR" smtClean="0"/>
              <a:t>‹N°›</a:t>
            </a:fld>
            <a:endParaRPr lang="fr-FR"/>
          </a:p>
        </p:txBody>
      </p:sp>
    </p:spTree>
    <p:extLst>
      <p:ext uri="{BB962C8B-B14F-4D97-AF65-F5344CB8AC3E}">
        <p14:creationId xmlns:p14="http://schemas.microsoft.com/office/powerpoint/2010/main" val="703015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B59AE9EF-2B5F-472E-BC9B-A3D3D75B010E}"/>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xmlns="" id="{A3D663FB-CF2B-4D5E-BFE3-C974315EC7D9}"/>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A77BC716-5275-40EB-9BA9-C79A8C7624B3}"/>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31186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35417F-7332-4E88-B870-01844767D5CC}"/>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E41134DD-039A-4319-9F53-422571572FCC}"/>
              </a:ext>
            </a:extLst>
          </p:cNvPr>
          <p:cNvSpPr>
            <a:spLocks noGrp="1"/>
          </p:cNvSpPr>
          <p:nvPr>
            <p:ph idx="1"/>
          </p:nvPr>
        </p:nvSpPr>
        <p:spPr>
          <a:xfrm>
            <a:off x="3887391" y="98744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C890EB56-7739-4878-9ECC-AB82633258B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30CB6B43-CBB2-49FE-AEB2-B202E5C5BDFD}"/>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1B71A997-074F-4618-AB3D-389E97AF84B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26468F6D-89AE-42CE-8319-6C41B9CF1E6E}"/>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99093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B78C453-783D-44B3-91A6-67B8A43CBDC1}"/>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A85556C9-9439-4A8B-9A26-981355B41EE7}"/>
              </a:ext>
            </a:extLst>
          </p:cNvPr>
          <p:cNvSpPr>
            <a:spLocks noGrp="1"/>
          </p:cNvSpPr>
          <p:nvPr>
            <p:ph type="pic" idx="1"/>
          </p:nvPr>
        </p:nvSpPr>
        <p:spPr>
          <a:xfrm>
            <a:off x="3887391" y="98744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EA5A8E6E-D44B-4E1F-B424-4315702BCE8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88DD54AE-47D3-41FE-AE78-A00F4FBFBA6E}"/>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6CF14346-9615-4BDB-8EE1-4DD53DEA398B}"/>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C3F89328-60E2-40B5-BC8B-E7AE0570D7CA}"/>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1145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DFDD4-DC33-42F2-B2CD-674ED6D18A0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FDFB5225-50CD-451E-B603-5BB263C2206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854CAED-963E-49E7-AD87-A69145D17377}"/>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B2F1E67-50DB-4BAF-928C-6A7B20D2E66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8CD3BEA0-E3EA-4F70-A60E-64D062FDBE37}"/>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57011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DA280030-1AA2-443E-8BD6-36F1F2664609}"/>
              </a:ext>
            </a:extLst>
          </p:cNvPr>
          <p:cNvSpPr>
            <a:spLocks noGrp="1"/>
          </p:cNvSpPr>
          <p:nvPr>
            <p:ph type="title" orient="vert"/>
          </p:nvPr>
        </p:nvSpPr>
        <p:spPr>
          <a:xfrm>
            <a:off x="6543676"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CB094C62-E87A-44E3-8E93-40E83ACAB37F}"/>
              </a:ext>
            </a:extLst>
          </p:cNvPr>
          <p:cNvSpPr>
            <a:spLocks noGrp="1"/>
          </p:cNvSpPr>
          <p:nvPr>
            <p:ph type="body" orient="vert" idx="1"/>
          </p:nvPr>
        </p:nvSpPr>
        <p:spPr>
          <a:xfrm>
            <a:off x="628652"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D4A3B06-BA2C-46A0-8862-BA5EE683FFD5}"/>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BDC62393-EF39-44DA-9899-EC1BF860FDB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70D58587-1CC6-4E87-BF6B-30E72D3F7941}"/>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62775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3287D83-284D-4043-8BBE-9149F817A844}"/>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35F7DDF0-05A2-45B4-913E-20FC2DC2515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97E6E9B6-12CD-420C-858A-78985E69BDD7}"/>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7A58243-CD33-44EE-8A9E-FD40D2935F4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4278DDFB-71B5-4E43-A3CC-1C622A007740}"/>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4480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A7A6D4-5EFC-45FF-B1F1-979E2E93CA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62AF49E-AF4E-4F3E-8E42-B5FD534994D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945EE0B-D230-4049-ACFD-850C924968B1}"/>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9DD9D9E-19B7-4158-9786-A030C6708DB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E299F376-9307-4AF5-8976-6D6A80470C3B}"/>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94252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1FC706-913D-4FF9-B9EE-215987345D86}"/>
              </a:ext>
            </a:extLst>
          </p:cNvPr>
          <p:cNvSpPr>
            <a:spLocks noGrp="1"/>
          </p:cNvSpPr>
          <p:nvPr>
            <p:ph type="title"/>
          </p:nvPr>
        </p:nvSpPr>
        <p:spPr>
          <a:xfrm>
            <a:off x="623888" y="1709749"/>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283F929C-DE78-464A-B405-6AB30EE9A148}"/>
              </a:ext>
            </a:extLst>
          </p:cNvPr>
          <p:cNvSpPr>
            <a:spLocks noGrp="1"/>
          </p:cNvSpPr>
          <p:nvPr>
            <p:ph type="body" idx="1"/>
          </p:nvPr>
        </p:nvSpPr>
        <p:spPr>
          <a:xfrm>
            <a:off x="623888"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62EF5D1E-B5A9-45FA-84FF-CF2B4C9456F6}"/>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8101A5CD-F615-4786-B8F2-14454B8E102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9663CC59-D7F7-40E4-BA85-67CCCFF3FFC0}"/>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4635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515313-A4E3-44AF-8CDD-EC0E1A739E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C506673A-5AC9-4621-B0E9-A5E85686C9E9}"/>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896785AF-51A8-44CC-A373-58A9C368A4E1}"/>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13E9C15-7770-4111-84B0-EE8E93271360}"/>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D75C88C3-3925-4786-A49A-2E6F8881B2FB}"/>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0BF46A7F-5678-4B45-B8CF-7CB9F64F54ED}"/>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29447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D22C708-06C5-494A-94AE-26E1451C6035}"/>
              </a:ext>
            </a:extLst>
          </p:cNvPr>
          <p:cNvSpPr>
            <a:spLocks noGrp="1"/>
          </p:cNvSpPr>
          <p:nvPr>
            <p:ph type="title"/>
          </p:nvPr>
        </p:nvSpPr>
        <p:spPr>
          <a:xfrm>
            <a:off x="629841" y="365129"/>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8162F4DF-01BE-4D6A-8902-802F1F68D2C1}"/>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10480753-6F16-4576-B6F0-7C4721FA4E4B}"/>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0A9F50F2-6C27-42E3-9AD5-CD06CAD51F9F}"/>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6DB4D454-0E77-4C86-9288-EB18DF775085}"/>
              </a:ext>
            </a:extLst>
          </p:cNvPr>
          <p:cNvSpPr>
            <a:spLocks noGrp="1"/>
          </p:cNvSpPr>
          <p:nvPr>
            <p:ph sz="quarter" idx="4"/>
          </p:nvPr>
        </p:nvSpPr>
        <p:spPr>
          <a:xfrm>
            <a:off x="4629152"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CA1254EF-3F93-4817-8372-A6DA8567FACE}"/>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xmlns="" id="{47A477D3-F41A-4C8A-8DE1-F8939F185978}"/>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5AC3835C-C7FF-4519-81F5-346636916543}"/>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697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36950-E3C6-451A-8284-29BBE834836D}" type="datetimeFigureOut">
              <a:rPr lang="fr-FR" smtClean="0"/>
              <a:t>28/04/2021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98ED10A-2F1E-4917-AFE2-1A9872F69FB7}" type="slidenum">
              <a:rPr lang="fr-FR" smtClean="0"/>
              <a:t>‹N°›</a:t>
            </a:fld>
            <a:endParaRPr lang="fr-FR"/>
          </a:p>
        </p:txBody>
      </p:sp>
    </p:spTree>
    <p:extLst>
      <p:ext uri="{BB962C8B-B14F-4D97-AF65-F5344CB8AC3E}">
        <p14:creationId xmlns:p14="http://schemas.microsoft.com/office/powerpoint/2010/main" val="2956367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ABD78E-212B-4655-8B26-3ED7045D143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826EACDB-B915-48F1-8A7E-EB6296EFBB67}"/>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xmlns="" id="{A4A2EA51-5012-481D-8036-94D4A4C1353E}"/>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875485B4-31AE-453D-9BF5-C064975AADB3}"/>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742603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B59AE9EF-2B5F-472E-BC9B-A3D3D75B010E}"/>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xmlns="" id="{A3D663FB-CF2B-4D5E-BFE3-C974315EC7D9}"/>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A77BC716-5275-40EB-9BA9-C79A8C7624B3}"/>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598185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35417F-7332-4E88-B870-01844767D5CC}"/>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E41134DD-039A-4319-9F53-422571572FCC}"/>
              </a:ext>
            </a:extLst>
          </p:cNvPr>
          <p:cNvSpPr>
            <a:spLocks noGrp="1"/>
          </p:cNvSpPr>
          <p:nvPr>
            <p:ph idx="1"/>
          </p:nvPr>
        </p:nvSpPr>
        <p:spPr>
          <a:xfrm>
            <a:off x="3887391" y="987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C890EB56-7739-4878-9ECC-AB82633258B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30CB6B43-CBB2-49FE-AEB2-B202E5C5BDFD}"/>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1B71A997-074F-4618-AB3D-389E97AF84B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26468F6D-89AE-42CE-8319-6C41B9CF1E6E}"/>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18148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B78C453-783D-44B3-91A6-67B8A43CBDC1}"/>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A85556C9-9439-4A8B-9A26-981355B41EE7}"/>
              </a:ext>
            </a:extLst>
          </p:cNvPr>
          <p:cNvSpPr>
            <a:spLocks noGrp="1"/>
          </p:cNvSpPr>
          <p:nvPr>
            <p:ph type="pic" idx="1"/>
          </p:nvPr>
        </p:nvSpPr>
        <p:spPr>
          <a:xfrm>
            <a:off x="3887391" y="9874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EA5A8E6E-D44B-4E1F-B424-4315702BCE8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88DD54AE-47D3-41FE-AE78-A00F4FBFBA6E}"/>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6CF14346-9615-4BDB-8EE1-4DD53DEA398B}"/>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C3F89328-60E2-40B5-BC8B-E7AE0570D7CA}"/>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58952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DFDD4-DC33-42F2-B2CD-674ED6D18A0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FDFB5225-50CD-451E-B603-5BB263C2206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854CAED-963E-49E7-AD87-A69145D17377}"/>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B2F1E67-50DB-4BAF-928C-6A7B20D2E66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8CD3BEA0-E3EA-4F70-A60E-64D062FDBE37}"/>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706228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DA280030-1AA2-443E-8BD6-36F1F2664609}"/>
              </a:ext>
            </a:extLst>
          </p:cNvPr>
          <p:cNvSpPr>
            <a:spLocks noGrp="1"/>
          </p:cNvSpPr>
          <p:nvPr>
            <p:ph type="title" orient="vert"/>
          </p:nvPr>
        </p:nvSpPr>
        <p:spPr>
          <a:xfrm>
            <a:off x="6543676"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CB094C62-E87A-44E3-8E93-40E83ACAB37F}"/>
              </a:ext>
            </a:extLst>
          </p:cNvPr>
          <p:cNvSpPr>
            <a:spLocks noGrp="1"/>
          </p:cNvSpPr>
          <p:nvPr>
            <p:ph type="body" orient="vert" idx="1"/>
          </p:nvPr>
        </p:nvSpPr>
        <p:spPr>
          <a:xfrm>
            <a:off x="628652"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D4A3B06-BA2C-46A0-8862-BA5EE683FFD5}"/>
              </a:ext>
            </a:extLst>
          </p:cNvPr>
          <p:cNvSpPr>
            <a:spLocks noGrp="1"/>
          </p:cNvSpPr>
          <p:nvPr>
            <p:ph type="dt" sz="half" idx="10"/>
          </p:nvPr>
        </p:nvSpPr>
        <p:spPr/>
        <p:txBody>
          <a:body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BDC62393-EF39-44DA-9899-EC1BF860FDB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70D58587-1CC6-4E87-BF6B-30E72D3F7941}"/>
              </a:ext>
            </a:extLst>
          </p:cNvPr>
          <p:cNvSpPr>
            <a:spLocks noGrp="1"/>
          </p:cNvSpPr>
          <p:nvPr>
            <p:ph type="sldNum" sz="quarter" idx="12"/>
          </p:nvPr>
        </p:nvSpPr>
        <p:spPr/>
        <p:txBody>
          <a:body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1799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8A36950-E3C6-451A-8284-29BBE834836D}" type="datetimeFigureOut">
              <a:rPr lang="fr-FR" smtClean="0"/>
              <a:t>28/04/2021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98ED10A-2F1E-4917-AFE2-1A9872F69FB7}" type="slidenum">
              <a:rPr lang="fr-FR" smtClean="0"/>
              <a:t>‹N°›</a:t>
            </a:fld>
            <a:endParaRPr lang="fr-FR"/>
          </a:p>
        </p:txBody>
      </p:sp>
    </p:spTree>
    <p:extLst>
      <p:ext uri="{BB962C8B-B14F-4D97-AF65-F5344CB8AC3E}">
        <p14:creationId xmlns:p14="http://schemas.microsoft.com/office/powerpoint/2010/main" val="1223470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36950-E3C6-451A-8284-29BBE834836D}" type="datetimeFigureOut">
              <a:rPr lang="fr-FR" smtClean="0"/>
              <a:t>28/04/2021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98ED10A-2F1E-4917-AFE2-1A9872F69FB7}" type="slidenum">
              <a:rPr lang="fr-FR" smtClean="0"/>
              <a:t>‹N°›</a:t>
            </a:fld>
            <a:endParaRPr lang="fr-FR"/>
          </a:p>
        </p:txBody>
      </p:sp>
    </p:spTree>
    <p:extLst>
      <p:ext uri="{BB962C8B-B14F-4D97-AF65-F5344CB8AC3E}">
        <p14:creationId xmlns:p14="http://schemas.microsoft.com/office/powerpoint/2010/main" val="428622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8A36950-E3C6-451A-8284-29BBE834836D}" type="datetimeFigureOut">
              <a:rPr lang="fr-FR" smtClean="0"/>
              <a:t>28/04/2021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8ED10A-2F1E-4917-AFE2-1A9872F69FB7}" type="slidenum">
              <a:rPr lang="fr-FR" smtClean="0"/>
              <a:t>‹N°›</a:t>
            </a:fld>
            <a:endParaRPr lang="fr-FR"/>
          </a:p>
        </p:txBody>
      </p:sp>
    </p:spTree>
    <p:extLst>
      <p:ext uri="{BB962C8B-B14F-4D97-AF65-F5344CB8AC3E}">
        <p14:creationId xmlns:p14="http://schemas.microsoft.com/office/powerpoint/2010/main" val="399204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8A36950-E3C6-451A-8284-29BBE834836D}" type="datetimeFigureOut">
              <a:rPr lang="fr-FR" smtClean="0"/>
              <a:t>28/04/2021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8ED10A-2F1E-4917-AFE2-1A9872F69FB7}" type="slidenum">
              <a:rPr lang="fr-FR" smtClean="0"/>
              <a:t>‹N°›</a:t>
            </a:fld>
            <a:endParaRPr lang="fr-FR"/>
          </a:p>
        </p:txBody>
      </p:sp>
    </p:spTree>
    <p:extLst>
      <p:ext uri="{BB962C8B-B14F-4D97-AF65-F5344CB8AC3E}">
        <p14:creationId xmlns:p14="http://schemas.microsoft.com/office/powerpoint/2010/main" val="375162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36950-E3C6-451A-8284-29BBE834836D}" type="datetimeFigureOut">
              <a:rPr lang="fr-FR" smtClean="0"/>
              <a:t>28/04/2021</a:t>
            </a:fld>
            <a:endParaRPr lang="fr-FR"/>
          </a:p>
        </p:txBody>
      </p:sp>
      <p:sp>
        <p:nvSpPr>
          <p:cNvPr id="5" name="Espace réservé du pied de page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ED10A-2F1E-4917-AFE2-1A9872F69FB7}" type="slidenum">
              <a:rPr lang="fr-FR" smtClean="0"/>
              <a:t>‹N°›</a:t>
            </a:fld>
            <a:endParaRPr lang="fr-FR"/>
          </a:p>
        </p:txBody>
      </p:sp>
    </p:spTree>
    <p:extLst>
      <p:ext uri="{BB962C8B-B14F-4D97-AF65-F5344CB8AC3E}">
        <p14:creationId xmlns:p14="http://schemas.microsoft.com/office/powerpoint/2010/main" val="678222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55FD0F7A-F3D2-4A63-853D-885302EAA0D4}"/>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EA872D64-4A1D-4EE8-9594-2A26A784B3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C6AAA0A-9899-4765-8356-92E0824215D1}"/>
              </a:ext>
            </a:extLst>
          </p:cNvPr>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14F8B3B4-79B7-47ED-96FF-513E21457E68}"/>
              </a:ext>
            </a:extLst>
          </p:cNvPr>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414F890E-3455-41C6-80B9-1E2BCD596D04}"/>
              </a:ext>
            </a:extLst>
          </p:cNvPr>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05890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55FD0F7A-F3D2-4A63-853D-885302EAA0D4}"/>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EA872D64-4A1D-4EE8-9594-2A26A784B3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C6AAA0A-9899-4765-8356-92E0824215D1}"/>
              </a:ext>
            </a:extLst>
          </p:cNvPr>
          <p:cNvSpPr>
            <a:spLocks noGrp="1"/>
          </p:cNvSpPr>
          <p:nvPr>
            <p:ph type="dt" sz="half" idx="2"/>
          </p:nvPr>
        </p:nvSpPr>
        <p:spPr>
          <a:xfrm>
            <a:off x="628650" y="63563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14F8B3B4-79B7-47ED-96FF-513E21457E68}"/>
              </a:ext>
            </a:extLst>
          </p:cNvPr>
          <p:cNvSpPr>
            <a:spLocks noGrp="1"/>
          </p:cNvSpPr>
          <p:nvPr>
            <p:ph type="ftr" sz="quarter" idx="3"/>
          </p:nvPr>
        </p:nvSpPr>
        <p:spPr>
          <a:xfrm>
            <a:off x="3028950" y="63563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414F890E-3455-41C6-80B9-1E2BCD596D04}"/>
              </a:ext>
            </a:extLst>
          </p:cNvPr>
          <p:cNvSpPr>
            <a:spLocks noGrp="1"/>
          </p:cNvSpPr>
          <p:nvPr>
            <p:ph type="sldNum" sz="quarter" idx="4"/>
          </p:nvPr>
        </p:nvSpPr>
        <p:spPr>
          <a:xfrm>
            <a:off x="6457950" y="63563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67657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55FD0F7A-F3D2-4A63-853D-885302EAA0D4}"/>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EA872D64-4A1D-4EE8-9594-2A26A784B3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C6AAA0A-9899-4765-8356-92E0824215D1}"/>
              </a:ext>
            </a:extLst>
          </p:cNvPr>
          <p:cNvSpPr>
            <a:spLocks noGrp="1"/>
          </p:cNvSpPr>
          <p:nvPr>
            <p:ph type="dt" sz="half" idx="2"/>
          </p:nvPr>
        </p:nvSpPr>
        <p:spPr>
          <a:xfrm>
            <a:off x="628650" y="635636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14F8B3B4-79B7-47ED-96FF-513E21457E68}"/>
              </a:ext>
            </a:extLst>
          </p:cNvPr>
          <p:cNvSpPr>
            <a:spLocks noGrp="1"/>
          </p:cNvSpPr>
          <p:nvPr>
            <p:ph type="ftr" sz="quarter" idx="3"/>
          </p:nvPr>
        </p:nvSpPr>
        <p:spPr>
          <a:xfrm>
            <a:off x="3028950" y="63563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414F890E-3455-41C6-80B9-1E2BCD596D04}"/>
              </a:ext>
            </a:extLst>
          </p:cNvPr>
          <p:cNvSpPr>
            <a:spLocks noGrp="1"/>
          </p:cNvSpPr>
          <p:nvPr>
            <p:ph type="sldNum" sz="quarter" idx="4"/>
          </p:nvPr>
        </p:nvSpPr>
        <p:spPr>
          <a:xfrm>
            <a:off x="6457950" y="635636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926481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55FD0F7A-F3D2-4A63-853D-885302EAA0D4}"/>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EA872D64-4A1D-4EE8-9594-2A26A784B3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C6AAA0A-9899-4765-8356-92E0824215D1}"/>
              </a:ext>
            </a:extLst>
          </p:cNvPr>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791E6-B5DA-48B5-B850-12DAACFD42F1}" type="datetimeFigureOut">
              <a:rPr lang="fr-FR" smtClean="0">
                <a:solidFill>
                  <a:prstClr val="black">
                    <a:tint val="75000"/>
                  </a:prstClr>
                </a:solidFill>
              </a:rPr>
              <a:pPr/>
              <a:t>28/04/2021</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14F8B3B4-79B7-47ED-96FF-513E21457E68}"/>
              </a:ext>
            </a:extLst>
          </p:cNvPr>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414F890E-3455-41C6-80B9-1E2BCD596D04}"/>
              </a:ext>
            </a:extLst>
          </p:cNvPr>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8F178-2006-42D0-84C6-A282702DF2C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729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sciencemag.org/news/2021/03/major-coronavirus-variant-found-pets-first-tim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827634"/>
          </a:xfrm>
          <a:solidFill>
            <a:srgbClr val="FFC000"/>
          </a:solidFill>
        </p:spPr>
        <p:txBody>
          <a:bodyPr>
            <a:normAutofit fontScale="90000"/>
          </a:bodyPr>
          <a:lstStyle/>
          <a:p>
            <a:r>
              <a:rPr lang="fr-FR" dirty="0"/>
              <a:t>La </a:t>
            </a:r>
            <a:r>
              <a:rPr lang="fr-FR" dirty="0" err="1"/>
              <a:t>Covid</a:t>
            </a:r>
            <a:r>
              <a:rPr lang="fr-FR" dirty="0"/>
              <a:t> 19</a:t>
            </a:r>
            <a:br>
              <a:rPr lang="fr-FR" dirty="0"/>
            </a:br>
            <a:r>
              <a:rPr lang="fr-FR" dirty="0"/>
              <a:t>Comment réagir utilement  ? </a:t>
            </a:r>
            <a:br>
              <a:rPr lang="fr-FR" dirty="0"/>
            </a:br>
            <a:r>
              <a:rPr lang="fr-FR" b="1" dirty="0"/>
              <a:t>se faire vacciner</a:t>
            </a:r>
          </a:p>
        </p:txBody>
      </p:sp>
      <p:sp>
        <p:nvSpPr>
          <p:cNvPr id="4" name="ZoneTexte 3"/>
          <p:cNvSpPr txBox="1"/>
          <p:nvPr/>
        </p:nvSpPr>
        <p:spPr>
          <a:xfrm>
            <a:off x="1081584" y="3501009"/>
            <a:ext cx="6696744" cy="769441"/>
          </a:xfrm>
          <a:prstGeom prst="rect">
            <a:avLst/>
          </a:prstGeom>
          <a:solidFill>
            <a:srgbClr val="FFC000"/>
          </a:solidFill>
        </p:spPr>
        <p:txBody>
          <a:bodyPr wrap="square" rtlCol="0">
            <a:spAutoFit/>
          </a:bodyPr>
          <a:lstStyle/>
          <a:p>
            <a:pPr lvl="0" algn="ctr">
              <a:spcBef>
                <a:spcPct val="20000"/>
              </a:spcBef>
            </a:pPr>
            <a:r>
              <a:rPr lang="fr-FR" sz="2000" dirty="0">
                <a:solidFill>
                  <a:prstClr val="black"/>
                </a:solidFill>
                <a:latin typeface="Bodoni MT" pitchFamily="18" charset="0"/>
              </a:rPr>
              <a:t>Dr Adolphe WAMENYA - Michel LEROY - Rémi LEROY</a:t>
            </a:r>
          </a:p>
          <a:p>
            <a:pPr lvl="0" algn="ctr">
              <a:spcBef>
                <a:spcPct val="20000"/>
              </a:spcBef>
            </a:pPr>
            <a:r>
              <a:rPr lang="fr-FR" sz="2000" dirty="0">
                <a:solidFill>
                  <a:prstClr val="black"/>
                </a:solidFill>
                <a:latin typeface="Bodoni MT" pitchFamily="18" charset="0"/>
              </a:rPr>
              <a:t>Sandrine MASZTALER</a:t>
            </a:r>
            <a:endParaRPr lang="fr-FR" sz="2000" dirty="0">
              <a:solidFill>
                <a:prstClr val="black">
                  <a:tint val="75000"/>
                </a:prstClr>
              </a:solidFill>
            </a:endParaRPr>
          </a:p>
        </p:txBody>
      </p:sp>
      <p:sp>
        <p:nvSpPr>
          <p:cNvPr id="5" name="ZoneTexte 4"/>
          <p:cNvSpPr txBox="1"/>
          <p:nvPr/>
        </p:nvSpPr>
        <p:spPr>
          <a:xfrm>
            <a:off x="1691682" y="4975730"/>
            <a:ext cx="5760640" cy="369332"/>
          </a:xfrm>
          <a:prstGeom prst="rect">
            <a:avLst/>
          </a:prstGeom>
          <a:solidFill>
            <a:srgbClr val="FFC000"/>
          </a:solidFill>
        </p:spPr>
        <p:txBody>
          <a:bodyPr wrap="square" rtlCol="0">
            <a:spAutoFit/>
          </a:bodyPr>
          <a:lstStyle/>
          <a:p>
            <a:pPr algn="ctr"/>
            <a:r>
              <a:rPr lang="fr-FR" b="1" dirty="0"/>
              <a:t>Présentation </a:t>
            </a:r>
            <a:r>
              <a:rPr lang="fr-FR" b="1" dirty="0" err="1"/>
              <a:t>Hopital</a:t>
            </a:r>
            <a:r>
              <a:rPr lang="fr-FR" b="1" dirty="0"/>
              <a:t> de CHATEAUDUN  Objectif AFRIQUE</a:t>
            </a:r>
          </a:p>
        </p:txBody>
      </p:sp>
    </p:spTree>
    <p:extLst>
      <p:ext uri="{BB962C8B-B14F-4D97-AF65-F5344CB8AC3E}">
        <p14:creationId xmlns:p14="http://schemas.microsoft.com/office/powerpoint/2010/main" val="3582338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1C15BB-495C-4640-BA70-7DA37670372D}"/>
              </a:ext>
            </a:extLst>
          </p:cNvPr>
          <p:cNvSpPr>
            <a:spLocks noGrp="1"/>
          </p:cNvSpPr>
          <p:nvPr>
            <p:ph type="title"/>
          </p:nvPr>
        </p:nvSpPr>
        <p:spPr>
          <a:xfrm>
            <a:off x="179514" y="116632"/>
            <a:ext cx="8784976" cy="831626"/>
          </a:xfrm>
          <a:solidFill>
            <a:srgbClr val="FFC000"/>
          </a:solidFill>
        </p:spPr>
        <p:txBody>
          <a:bodyPr>
            <a:normAutofit/>
          </a:bodyPr>
          <a:lstStyle/>
          <a:p>
            <a:pPr algn="ctr"/>
            <a:r>
              <a:rPr lang="fr-FR" sz="3200" b="1" dirty="0">
                <a:latin typeface="+mn-lt"/>
              </a:rPr>
              <a:t>La traque des lieux de contamination</a:t>
            </a:r>
          </a:p>
        </p:txBody>
      </p:sp>
      <p:sp>
        <p:nvSpPr>
          <p:cNvPr id="3" name="Espace réservé du contenu 2">
            <a:extLst>
              <a:ext uri="{FF2B5EF4-FFF2-40B4-BE49-F238E27FC236}">
                <a16:creationId xmlns:a16="http://schemas.microsoft.com/office/drawing/2014/main" xmlns="" id="{AB033DEA-9E38-4DD5-91AD-D5E7FD249170}"/>
              </a:ext>
            </a:extLst>
          </p:cNvPr>
          <p:cNvSpPr>
            <a:spLocks noGrp="1"/>
          </p:cNvSpPr>
          <p:nvPr>
            <p:ph idx="1"/>
          </p:nvPr>
        </p:nvSpPr>
        <p:spPr>
          <a:xfrm>
            <a:off x="179512" y="1412776"/>
            <a:ext cx="8784976" cy="5040560"/>
          </a:xfrm>
          <a:solidFill>
            <a:srgbClr val="FFC000"/>
          </a:solidFill>
        </p:spPr>
        <p:txBody>
          <a:bodyPr>
            <a:noAutofit/>
          </a:bodyPr>
          <a:lstStyle/>
          <a:p>
            <a:pPr algn="just"/>
            <a:r>
              <a:rPr lang="fr-FR" sz="1800" b="1" i="0" dirty="0">
                <a:solidFill>
                  <a:srgbClr val="000000"/>
                </a:solidFill>
                <a:effectLst/>
                <a:latin typeface="Bodoni MT" panose="02070603080606020203" pitchFamily="18" charset="0"/>
              </a:rPr>
              <a:t>Une vaste étude </a:t>
            </a:r>
            <a:r>
              <a:rPr lang="fr-FR" sz="1800" b="1" dirty="0">
                <a:solidFill>
                  <a:srgbClr val="000000"/>
                </a:solidFill>
                <a:latin typeface="Bodoni MT" panose="02070603080606020203" pitchFamily="18" charset="0"/>
              </a:rPr>
              <a:t>a préoccupé </a:t>
            </a:r>
            <a:r>
              <a:rPr lang="fr-FR" sz="1800" b="1" i="0" dirty="0">
                <a:solidFill>
                  <a:srgbClr val="000000"/>
                </a:solidFill>
                <a:effectLst/>
                <a:latin typeface="Bodoni MT" panose="02070603080606020203" pitchFamily="18" charset="0"/>
              </a:rPr>
              <a:t>les scientifiques : quels </a:t>
            </a:r>
            <a:r>
              <a:rPr lang="fr-FR" sz="1800" b="1" dirty="0">
                <a:solidFill>
                  <a:srgbClr val="000000"/>
                </a:solidFill>
                <a:latin typeface="Bodoni MT" panose="02070603080606020203" pitchFamily="18" charset="0"/>
              </a:rPr>
              <a:t>s</a:t>
            </a:r>
            <a:r>
              <a:rPr lang="fr-FR" sz="1800" b="1" i="0" dirty="0">
                <a:solidFill>
                  <a:srgbClr val="000000"/>
                </a:solidFill>
                <a:effectLst/>
                <a:latin typeface="Bodoni MT" panose="02070603080606020203" pitchFamily="18" charset="0"/>
              </a:rPr>
              <a:t>ont les lieux et les modes de contamination ? Peu de données sont pour le moment disponibles sur les lieux et les circonstances où se transmet le nouveau coronavirus, hormis le recensement des foyers de</a:t>
            </a:r>
            <a:r>
              <a:rPr lang="fr-FR" sz="1800" b="1" i="0" dirty="0">
                <a:effectLst/>
                <a:latin typeface="Bodoni MT" panose="02070603080606020203" pitchFamily="18" charset="0"/>
              </a:rPr>
              <a:t> contamination </a:t>
            </a:r>
            <a:r>
              <a:rPr lang="fr-FR" sz="1800" b="1" i="0" dirty="0">
                <a:solidFill>
                  <a:srgbClr val="000000"/>
                </a:solidFill>
                <a:effectLst/>
                <a:latin typeface="Bodoni MT" panose="02070603080606020203" pitchFamily="18" charset="0"/>
              </a:rPr>
              <a:t>(</a:t>
            </a:r>
            <a:r>
              <a:rPr lang="fr-FR" sz="1800" b="1" i="1" dirty="0">
                <a:solidFill>
                  <a:srgbClr val="000000"/>
                </a:solidFill>
                <a:effectLst/>
                <a:latin typeface="Bodoni MT" panose="02070603080606020203" pitchFamily="18" charset="0"/>
              </a:rPr>
              <a:t>clusters</a:t>
            </a:r>
            <a:r>
              <a:rPr lang="fr-FR" sz="1800" b="1" i="0" dirty="0">
                <a:solidFill>
                  <a:srgbClr val="000000"/>
                </a:solidFill>
                <a:effectLst/>
                <a:latin typeface="Bodoni MT" panose="02070603080606020203" pitchFamily="18" charset="0"/>
              </a:rPr>
              <a:t>).</a:t>
            </a:r>
          </a:p>
          <a:p>
            <a:pPr algn="just"/>
            <a:r>
              <a:rPr lang="fr-FR" sz="1800" b="1" dirty="0">
                <a:solidFill>
                  <a:srgbClr val="000000"/>
                </a:solidFill>
                <a:latin typeface="Bodoni MT" panose="02070603080606020203" pitchFamily="18" charset="0"/>
              </a:rPr>
              <a:t>Tous sont unanimes : dès les premiers symptômes tester et se confiner</a:t>
            </a:r>
          </a:p>
          <a:p>
            <a:pPr algn="just"/>
            <a:r>
              <a:rPr lang="fr-FR" sz="1800" b="1" i="0" dirty="0">
                <a:solidFill>
                  <a:srgbClr val="000000"/>
                </a:solidFill>
                <a:effectLst/>
                <a:latin typeface="Bodoni MT" panose="02070603080606020203" pitchFamily="18" charset="0"/>
              </a:rPr>
              <a:t>Mais ce </a:t>
            </a:r>
            <a:r>
              <a:rPr lang="fr-FR" sz="1800" b="1" dirty="0">
                <a:solidFill>
                  <a:srgbClr val="000000"/>
                </a:solidFill>
                <a:latin typeface="Bodoni MT" panose="02070603080606020203" pitchFamily="18" charset="0"/>
              </a:rPr>
              <a:t>« </a:t>
            </a:r>
            <a:r>
              <a:rPr lang="fr-FR" sz="1800" b="1" i="0" dirty="0">
                <a:solidFill>
                  <a:srgbClr val="000000"/>
                </a:solidFill>
                <a:effectLst/>
                <a:latin typeface="Bodoni MT" panose="02070603080606020203" pitchFamily="18" charset="0"/>
              </a:rPr>
              <a:t>don de données citoyen », collecté de façon anonyme, permettra de mieux comprendre la diffusion réelle du virus et dans quelles circonstances le coronavirus infecte les individus, l'objectif étant de se protéger plus efficacement.</a:t>
            </a:r>
          </a:p>
          <a:p>
            <a:pPr algn="just"/>
            <a:r>
              <a:rPr lang="fr-FR" sz="1600" b="1" i="0" dirty="0">
                <a:solidFill>
                  <a:srgbClr val="000000"/>
                </a:solidFill>
                <a:effectLst/>
                <a:latin typeface="Bodoni MT" panose="02070603080606020203" pitchFamily="18" charset="0"/>
              </a:rPr>
              <a:t>Ces données si elles avaient été connues auraient peut être permis « d’</a:t>
            </a:r>
            <a:r>
              <a:rPr lang="fr-FR" sz="1600" b="1" i="1" dirty="0">
                <a:solidFill>
                  <a:srgbClr val="000000"/>
                </a:solidFill>
                <a:effectLst/>
                <a:latin typeface="Bodoni MT" panose="02070603080606020203" pitchFamily="18" charset="0"/>
              </a:rPr>
              <a:t>identifier les sources de propagation de la 2</a:t>
            </a:r>
            <a:r>
              <a:rPr lang="fr-FR" sz="1600" b="1" i="1" baseline="30000" dirty="0">
                <a:solidFill>
                  <a:srgbClr val="000000"/>
                </a:solidFill>
                <a:effectLst/>
                <a:latin typeface="Bodoni MT" panose="02070603080606020203" pitchFamily="18" charset="0"/>
              </a:rPr>
              <a:t>e</a:t>
            </a:r>
            <a:r>
              <a:rPr lang="fr-FR" sz="1600" b="1" i="1" dirty="0">
                <a:solidFill>
                  <a:srgbClr val="000000"/>
                </a:solidFill>
                <a:effectLst/>
                <a:latin typeface="Bodoni MT" panose="02070603080606020203" pitchFamily="18" charset="0"/>
              </a:rPr>
              <a:t> vague</a:t>
            </a:r>
            <a:r>
              <a:rPr lang="fr-FR" sz="1600" b="1" i="0" dirty="0">
                <a:solidFill>
                  <a:srgbClr val="000000"/>
                </a:solidFill>
                <a:effectLst/>
                <a:latin typeface="Bodoni MT" panose="02070603080606020203" pitchFamily="18" charset="0"/>
              </a:rPr>
              <a:t> », mais aussi d’</a:t>
            </a:r>
            <a:r>
              <a:rPr lang="fr-FR" sz="1600" b="1" i="1" dirty="0">
                <a:solidFill>
                  <a:srgbClr val="000000"/>
                </a:solidFill>
                <a:effectLst/>
                <a:latin typeface="Bodoni MT" panose="02070603080606020203" pitchFamily="18" charset="0"/>
              </a:rPr>
              <a:t>aider à la compréhension </a:t>
            </a:r>
            <a:endParaRPr lang="fr-FR" sz="1600" b="1" dirty="0">
              <a:solidFill>
                <a:srgbClr val="000000"/>
              </a:solidFill>
              <a:latin typeface="Bodoni MT" panose="02070603080606020203" pitchFamily="18" charset="0"/>
            </a:endParaRPr>
          </a:p>
          <a:p>
            <a:pPr algn="just"/>
            <a:r>
              <a:rPr lang="fr-FR" sz="1600" b="1" i="0" dirty="0">
                <a:solidFill>
                  <a:srgbClr val="000000"/>
                </a:solidFill>
                <a:effectLst/>
                <a:latin typeface="Bodoni MT" panose="02070603080606020203" pitchFamily="18" charset="0"/>
              </a:rPr>
              <a:t>Un questionnaire, constitué d'une quinzaine de questions, mis en ligne propose aux personnes ayant eu la Covid-19 d'indiquer dans quelles circonstances elles pensent avoir été infectées.</a:t>
            </a:r>
          </a:p>
          <a:p>
            <a:pPr algn="just"/>
            <a:r>
              <a:rPr lang="fr-FR" sz="1600" b="1" i="1" dirty="0">
                <a:solidFill>
                  <a:srgbClr val="000000"/>
                </a:solidFill>
                <a:effectLst/>
                <a:latin typeface="Bodoni MT" panose="02070603080606020203" pitchFamily="18" charset="0"/>
              </a:rPr>
              <a:t>Ces 15 questions ont permis d’identifier les sources de propagation du virus (magasins, restaurants, lieux de travail, cercles familiaux et personnels...) depuis cet été en fonction de l'origine géographique des patients, à l'échelle des régions et des départements</a:t>
            </a:r>
            <a:r>
              <a:rPr lang="fr-FR" sz="1600" b="1" i="0" dirty="0">
                <a:solidFill>
                  <a:srgbClr val="000000"/>
                </a:solidFill>
                <a:effectLst/>
                <a:latin typeface="Bodoni MT" panose="02070603080606020203" pitchFamily="18" charset="0"/>
              </a:rPr>
              <a:t> ». Notons que les lieux de scolarisation ne sont pas intégrés.</a:t>
            </a:r>
          </a:p>
          <a:p>
            <a:pPr algn="just"/>
            <a:r>
              <a:rPr lang="fr-FR" sz="1600" b="1" i="0" dirty="0">
                <a:solidFill>
                  <a:srgbClr val="000000"/>
                </a:solidFill>
                <a:effectLst/>
                <a:latin typeface="Bodoni MT" panose="02070603080606020203" pitchFamily="18" charset="0"/>
              </a:rPr>
              <a:t>L’apport de ces données </a:t>
            </a:r>
            <a:r>
              <a:rPr lang="fr-FR" sz="1600" b="1" i="1" dirty="0">
                <a:solidFill>
                  <a:srgbClr val="000000"/>
                </a:solidFill>
                <a:effectLst/>
                <a:latin typeface="Bodoni MT" panose="02070603080606020203" pitchFamily="18" charset="0"/>
              </a:rPr>
              <a:t>scientifiques, a permis de renforcer les méthodes de prévention utiles aux citoyens et aux professionnels en fonction de leurs activités</a:t>
            </a:r>
            <a:r>
              <a:rPr lang="fr-FR" sz="1600" b="1" i="0" dirty="0">
                <a:solidFill>
                  <a:srgbClr val="000000"/>
                </a:solidFill>
                <a:effectLst/>
                <a:latin typeface="Bodoni MT" panose="02070603080606020203" pitchFamily="18" charset="0"/>
              </a:rPr>
              <a:t> ».</a:t>
            </a:r>
          </a:p>
          <a:p>
            <a:pPr marL="0" indent="0" algn="l">
              <a:buNone/>
            </a:pPr>
            <a:r>
              <a:rPr lang="fr-FR" sz="1600" b="1" i="0" dirty="0">
                <a:solidFill>
                  <a:srgbClr val="000000"/>
                </a:solidFill>
                <a:effectLst/>
                <a:latin typeface="Bodoni MT" panose="02070603080606020203" pitchFamily="18" charset="0"/>
              </a:rPr>
              <a:t/>
            </a:r>
            <a:br>
              <a:rPr lang="fr-FR" sz="1600" b="1" i="0" dirty="0">
                <a:solidFill>
                  <a:srgbClr val="000000"/>
                </a:solidFill>
                <a:effectLst/>
                <a:latin typeface="Bodoni MT" panose="02070603080606020203" pitchFamily="18" charset="0"/>
              </a:rPr>
            </a:br>
            <a:endParaRPr lang="fr-FR" sz="1600" b="1" i="0" dirty="0">
              <a:solidFill>
                <a:srgbClr val="000000"/>
              </a:solidFill>
              <a:effectLst/>
              <a:latin typeface="Bodoni MT" panose="02070603080606020203" pitchFamily="18" charset="0"/>
            </a:endParaRPr>
          </a:p>
          <a:p>
            <a:r>
              <a:rPr lang="fr-FR" sz="1600" b="1" dirty="0">
                <a:latin typeface="Bodoni MT" panose="02070603080606020203" pitchFamily="18" charset="0"/>
              </a:rPr>
              <a:t/>
            </a:r>
            <a:br>
              <a:rPr lang="fr-FR" sz="1600" b="1" dirty="0">
                <a:latin typeface="Bodoni MT" panose="02070603080606020203" pitchFamily="18" charset="0"/>
              </a:rPr>
            </a:br>
            <a:endParaRPr lang="fr-FR" sz="1600" b="1" dirty="0">
              <a:latin typeface="Bodoni MT" panose="02070603080606020203" pitchFamily="18" charset="0"/>
            </a:endParaRPr>
          </a:p>
        </p:txBody>
      </p:sp>
    </p:spTree>
    <p:extLst>
      <p:ext uri="{BB962C8B-B14F-4D97-AF65-F5344CB8AC3E}">
        <p14:creationId xmlns:p14="http://schemas.microsoft.com/office/powerpoint/2010/main" val="263732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7356F9-648E-4480-97B2-3C279714C3DE}"/>
              </a:ext>
            </a:extLst>
          </p:cNvPr>
          <p:cNvSpPr>
            <a:spLocks noGrp="1"/>
          </p:cNvSpPr>
          <p:nvPr>
            <p:ph type="title"/>
          </p:nvPr>
        </p:nvSpPr>
        <p:spPr>
          <a:solidFill>
            <a:srgbClr val="FFC000"/>
          </a:solidFill>
        </p:spPr>
        <p:txBody>
          <a:bodyPr/>
          <a:lstStyle/>
          <a:p>
            <a:pPr algn="ctr"/>
            <a:r>
              <a:rPr lang="fr-FR" sz="4400" b="1" dirty="0">
                <a:effectLst/>
                <a:latin typeface="Bodoni MT" panose="02070603080606020203" pitchFamily="18" charset="0"/>
              </a:rPr>
              <a:t>La propagation du virus : la confirmation</a:t>
            </a:r>
            <a:endParaRPr lang="fr-FR" dirty="0"/>
          </a:p>
        </p:txBody>
      </p:sp>
      <p:sp>
        <p:nvSpPr>
          <p:cNvPr id="3" name="Espace réservé du contenu 2">
            <a:extLst>
              <a:ext uri="{FF2B5EF4-FFF2-40B4-BE49-F238E27FC236}">
                <a16:creationId xmlns:a16="http://schemas.microsoft.com/office/drawing/2014/main" xmlns="" id="{0588B81E-F8FC-479A-8961-BDA7B5354329}"/>
              </a:ext>
            </a:extLst>
          </p:cNvPr>
          <p:cNvSpPr>
            <a:spLocks noGrp="1"/>
          </p:cNvSpPr>
          <p:nvPr>
            <p:ph idx="1"/>
          </p:nvPr>
        </p:nvSpPr>
        <p:spPr>
          <a:xfrm>
            <a:off x="628650" y="1825624"/>
            <a:ext cx="7886700" cy="4843735"/>
          </a:xfrm>
          <a:solidFill>
            <a:srgbClr val="FFC000"/>
          </a:solidFill>
        </p:spPr>
        <p:txBody>
          <a:bodyPr>
            <a:normAutofit fontScale="85000" lnSpcReduction="10000"/>
          </a:bodyPr>
          <a:lstStyle/>
          <a:p>
            <a:pPr algn="just"/>
            <a:r>
              <a:rPr lang="fr-FR" b="1" dirty="0"/>
              <a:t>Le fait est confirmé. En France comme en Europe ou dans le Monde, le virus continue à se propager, à saturer les services des hôpitaux et alimente chaque jour le cortège des morts.</a:t>
            </a:r>
          </a:p>
          <a:p>
            <a:pPr algn="just"/>
            <a:r>
              <a:rPr lang="fr-FR" b="1" dirty="0"/>
              <a:t>La polémique est chaque jour plus forte sur l’école, considérée comme un lieu de propagation de l épidémie.</a:t>
            </a:r>
          </a:p>
          <a:p>
            <a:pPr algn="just"/>
            <a:r>
              <a:rPr lang="fr-FR" b="1" dirty="0"/>
              <a:t>Plus la tension monte plus ce lieu devient le symbole du vecteur du développement de la a pandémie.</a:t>
            </a:r>
          </a:p>
          <a:p>
            <a:pPr algn="just"/>
            <a:r>
              <a:rPr lang="fr-FR" b="1" dirty="0"/>
              <a:t>Avec des hauts et des bas, la pandémie n’a cessé d’être présente et de progresser. </a:t>
            </a:r>
          </a:p>
          <a:p>
            <a:pPr algn="just"/>
            <a:r>
              <a:rPr lang="fr-FR" b="1" dirty="0"/>
              <a:t>Les conséquences sont visibles : des hôpitaux au bord du </a:t>
            </a:r>
            <a:r>
              <a:rPr lang="fr-FR" b="1" dirty="0" err="1"/>
              <a:t>burn</a:t>
            </a:r>
            <a:r>
              <a:rPr lang="fr-FR" b="1" dirty="0"/>
              <a:t> out, de nombreux malades hospitalisés,  une surcharge des services de réanimation, des milliers de </a:t>
            </a:r>
            <a:r>
              <a:rPr lang="fr-FR" b="1" dirty="0" err="1"/>
              <a:t>Covid</a:t>
            </a:r>
            <a:r>
              <a:rPr lang="fr-FR" b="1" dirty="0"/>
              <a:t> longs et des séquelles définitives. Tel est le bilan.</a:t>
            </a:r>
          </a:p>
        </p:txBody>
      </p:sp>
    </p:spTree>
    <p:extLst>
      <p:ext uri="{BB962C8B-B14F-4D97-AF65-F5344CB8AC3E}">
        <p14:creationId xmlns:p14="http://schemas.microsoft.com/office/powerpoint/2010/main" val="240967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DD5EF8C-6140-42E5-801C-BD7B4111CB7C}"/>
              </a:ext>
            </a:extLst>
          </p:cNvPr>
          <p:cNvSpPr>
            <a:spLocks noGrp="1"/>
          </p:cNvSpPr>
          <p:nvPr>
            <p:ph type="title"/>
          </p:nvPr>
        </p:nvSpPr>
        <p:spPr>
          <a:xfrm>
            <a:off x="611560" y="116632"/>
            <a:ext cx="7886700" cy="936104"/>
          </a:xfrm>
          <a:solidFill>
            <a:srgbClr val="FFC000"/>
          </a:solidFill>
        </p:spPr>
        <p:txBody>
          <a:bodyPr>
            <a:normAutofit fontScale="90000"/>
          </a:bodyPr>
          <a:lstStyle/>
          <a:p>
            <a:pPr algn="ctr"/>
            <a:r>
              <a:rPr lang="fr-FR" b="1" dirty="0"/>
              <a:t>Le scepticisme envers les vaccins, remplacé par l’impatience</a:t>
            </a:r>
          </a:p>
        </p:txBody>
      </p:sp>
      <p:sp>
        <p:nvSpPr>
          <p:cNvPr id="3" name="Espace réservé du contenu 2">
            <a:extLst>
              <a:ext uri="{FF2B5EF4-FFF2-40B4-BE49-F238E27FC236}">
                <a16:creationId xmlns:a16="http://schemas.microsoft.com/office/drawing/2014/main" xmlns="" id="{9B7BCB96-3F58-46B8-81E9-D71FA9C72ED8}"/>
              </a:ext>
            </a:extLst>
          </p:cNvPr>
          <p:cNvSpPr>
            <a:spLocks noGrp="1"/>
          </p:cNvSpPr>
          <p:nvPr>
            <p:ph idx="1"/>
          </p:nvPr>
        </p:nvSpPr>
        <p:spPr>
          <a:xfrm>
            <a:off x="611560" y="1268760"/>
            <a:ext cx="8047806" cy="4968552"/>
          </a:xfrm>
          <a:solidFill>
            <a:srgbClr val="FFC000"/>
          </a:solidFill>
        </p:spPr>
        <p:txBody>
          <a:bodyPr>
            <a:normAutofit lnSpcReduction="1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1" dirty="0">
                <a:solidFill>
                  <a:srgbClr val="333333"/>
                </a:solidFill>
              </a:rPr>
              <a:t>L</a:t>
            </a:r>
            <a:r>
              <a:rPr kumimoji="0" lang="fr-FR" sz="1600" b="1" i="0" u="none" strike="noStrike" kern="1200" cap="none" spc="0" normalizeH="0" baseline="0" noProof="0" dirty="0">
                <a:ln>
                  <a:noFill/>
                </a:ln>
                <a:solidFill>
                  <a:srgbClr val="333333"/>
                </a:solidFill>
                <a:effectLst/>
                <a:uLnTx/>
                <a:uFillTx/>
              </a:rPr>
              <a:t>e scepticisme des Français face à l'arrivée des vaccins ne doit pas être négligé.</a:t>
            </a:r>
          </a:p>
          <a:p>
            <a:pPr algn="just">
              <a:lnSpc>
                <a:spcPct val="100000"/>
              </a:lnSpc>
              <a:spcBef>
                <a:spcPts val="0"/>
              </a:spcBef>
              <a:defRPr/>
            </a:pPr>
            <a:r>
              <a:rPr kumimoji="0" lang="fr-FR" sz="1600" b="1" i="0" u="none" strike="noStrike" kern="1200" cap="none" spc="0" normalizeH="0" baseline="0" noProof="0" dirty="0">
                <a:ln>
                  <a:noFill/>
                </a:ln>
                <a:solidFill>
                  <a:srgbClr val="333333"/>
                </a:solidFill>
                <a:effectLst/>
                <a:uLnTx/>
                <a:uFillTx/>
              </a:rPr>
              <a:t>Le pays de Pasteur</a:t>
            </a:r>
            <a:r>
              <a:rPr kumimoji="0" lang="fr-FR" sz="1600" b="1" i="0" u="none" strike="noStrike" kern="1200" cap="none" spc="0" normalizeH="0" noProof="0" dirty="0">
                <a:ln>
                  <a:noFill/>
                </a:ln>
                <a:solidFill>
                  <a:srgbClr val="333333"/>
                </a:solidFill>
                <a:effectLst/>
                <a:uLnTx/>
                <a:uFillTx/>
              </a:rPr>
              <a:t> affiche toujours son scepticisme malgré une tendance à l’inversion de la courbe</a:t>
            </a:r>
            <a:r>
              <a:rPr kumimoji="0" lang="fr-FR" sz="1600" b="1" i="0" u="none" strike="noStrike" kern="1200" cap="none" spc="0" normalizeH="0" baseline="0" noProof="0" dirty="0">
                <a:ln>
                  <a:noFill/>
                </a:ln>
                <a:solidFill>
                  <a:srgbClr val="333333"/>
                </a:solidFill>
                <a:effectLst/>
                <a:uLnTx/>
                <a:uFillTx/>
              </a:rPr>
              <a:t>.</a:t>
            </a:r>
          </a:p>
          <a:p>
            <a:pPr algn="just">
              <a:lnSpc>
                <a:spcPct val="100000"/>
              </a:lnSpc>
              <a:spcBef>
                <a:spcPts val="0"/>
              </a:spcBef>
              <a:defRPr/>
            </a:pPr>
            <a:r>
              <a:rPr lang="fr-FR" sz="1600" b="1" dirty="0">
                <a:solidFill>
                  <a:srgbClr val="333333"/>
                </a:solidFill>
              </a:rPr>
              <a:t>Les Français n’ont plus d’</a:t>
            </a:r>
            <a:r>
              <a:rPr kumimoji="0" lang="fr-FR" sz="1600" b="1" i="0" u="none" strike="noStrike" kern="1200" cap="none" spc="0" normalizeH="0" baseline="0" noProof="0" dirty="0">
                <a:ln>
                  <a:noFill/>
                </a:ln>
                <a:solidFill>
                  <a:srgbClr val="333333"/>
                </a:solidFill>
                <a:effectLst/>
                <a:uLnTx/>
                <a:uFillTx/>
              </a:rPr>
              <a:t>interrogations et ni de mais. Ils ont basculé dans une forme d’espoir en une sortie</a:t>
            </a:r>
            <a:r>
              <a:rPr kumimoji="0" lang="fr-FR" sz="1600" b="1" i="0" u="none" strike="noStrike" kern="1200" cap="none" spc="0" normalizeH="0" noProof="0" dirty="0">
                <a:ln>
                  <a:noFill/>
                </a:ln>
                <a:solidFill>
                  <a:srgbClr val="333333"/>
                </a:solidFill>
                <a:effectLst/>
                <a:uLnTx/>
                <a:uFillTx/>
              </a:rPr>
              <a:t> après une </a:t>
            </a:r>
            <a:r>
              <a:rPr kumimoji="0" lang="fr-FR" sz="1600" b="1" i="0" u="none" strike="noStrike" kern="1200" cap="none" spc="0" normalizeH="0" baseline="0" noProof="0" dirty="0">
                <a:ln>
                  <a:noFill/>
                </a:ln>
                <a:solidFill>
                  <a:srgbClr val="333333"/>
                </a:solidFill>
                <a:effectLst/>
                <a:uLnTx/>
                <a:uFillTx/>
              </a:rPr>
              <a:t>défiance très marquée.</a:t>
            </a:r>
          </a:p>
          <a:p>
            <a:pPr algn="just">
              <a:lnSpc>
                <a:spcPct val="100000"/>
              </a:lnSpc>
              <a:spcBef>
                <a:spcPts val="0"/>
              </a:spcBef>
              <a:defRPr/>
            </a:pPr>
            <a:r>
              <a:rPr kumimoji="0" lang="fr-FR" sz="1600" b="1" i="0" u="none" strike="noStrike" kern="1200" cap="none" spc="0" normalizeH="0" baseline="0" noProof="0" dirty="0">
                <a:ln>
                  <a:noFill/>
                </a:ln>
                <a:solidFill>
                  <a:srgbClr val="333333"/>
                </a:solidFill>
                <a:effectLst/>
                <a:uLnTx/>
                <a:uFillTx/>
              </a:rPr>
              <a:t>Même si "toutes les procédures ont été respectées, toutes les étapes, même si le suivi des effets indésirables est en partie connu. </a:t>
            </a:r>
          </a:p>
          <a:p>
            <a:pPr algn="just">
              <a:lnSpc>
                <a:spcPct val="100000"/>
              </a:lnSpc>
              <a:spcBef>
                <a:spcPts val="0"/>
              </a:spcBef>
              <a:defRPr/>
            </a:pPr>
            <a:r>
              <a:rPr lang="fr-FR" sz="1600" b="1" dirty="0">
                <a:solidFill>
                  <a:srgbClr val="333333"/>
                </a:solidFill>
              </a:rPr>
              <a:t>D</a:t>
            </a:r>
            <a:r>
              <a:rPr kumimoji="0" lang="fr-FR" sz="1600" b="1" i="0" u="none" strike="noStrike" kern="1200" cap="none" spc="0" normalizeH="0" baseline="0" noProof="0" dirty="0">
                <a:ln>
                  <a:noFill/>
                </a:ln>
                <a:solidFill>
                  <a:srgbClr val="333333"/>
                </a:solidFill>
                <a:effectLst/>
                <a:uLnTx/>
                <a:uFillTx/>
              </a:rPr>
              <a:t>es dossiers de dizaines de milliers de pages ont été rendus publics par toutes les autorités sanitaires du monde, convaincre nos</a:t>
            </a:r>
            <a:r>
              <a:rPr kumimoji="0" lang="fr-FR" sz="1600" b="1" i="0" u="none" strike="noStrike" kern="1200" cap="none" spc="0" normalizeH="0" noProof="0" dirty="0">
                <a:ln>
                  <a:noFill/>
                </a:ln>
                <a:solidFill>
                  <a:srgbClr val="333333"/>
                </a:solidFill>
                <a:effectLst/>
                <a:uLnTx/>
                <a:uFillTx/>
              </a:rPr>
              <a:t> concitoyens </a:t>
            </a:r>
            <a:r>
              <a:rPr kumimoji="0" lang="fr-FR" sz="1600" b="1" i="0" u="none" strike="noStrike" kern="1200" cap="none" spc="0" normalizeH="0" baseline="0" noProof="0" dirty="0">
                <a:ln>
                  <a:noFill/>
                </a:ln>
                <a:solidFill>
                  <a:srgbClr val="333333"/>
                </a:solidFill>
                <a:effectLst/>
                <a:uLnTx/>
                <a:uFillTx/>
              </a:rPr>
              <a:t>d’utiliser </a:t>
            </a:r>
            <a:r>
              <a:rPr lang="fr-FR" sz="1600" b="1" i="0" dirty="0">
                <a:solidFill>
                  <a:srgbClr val="333333"/>
                </a:solidFill>
                <a:effectLst/>
              </a:rPr>
              <a:t>"le vaccin, l'un des leviers les plus puissants pour maîtriser cette épidémie". </a:t>
            </a:r>
          </a:p>
          <a:p>
            <a:pPr algn="just">
              <a:lnSpc>
                <a:spcPct val="100000"/>
              </a:lnSpc>
              <a:spcBef>
                <a:spcPts val="0"/>
              </a:spcBef>
              <a:defRPr/>
            </a:pPr>
            <a:r>
              <a:rPr lang="fr-FR" sz="1600" b="1" dirty="0">
                <a:solidFill>
                  <a:srgbClr val="333333"/>
                </a:solidFill>
              </a:rPr>
              <a:t>Le pari e</a:t>
            </a:r>
            <a:r>
              <a:rPr lang="fr-FR" sz="1600" b="1" i="0" dirty="0">
                <a:solidFill>
                  <a:srgbClr val="333333"/>
                </a:solidFill>
                <a:effectLst/>
              </a:rPr>
              <a:t>st peut être en pass</a:t>
            </a:r>
            <a:r>
              <a:rPr lang="fr-FR" sz="1600" b="1" dirty="0">
                <a:solidFill>
                  <a:srgbClr val="333333"/>
                </a:solidFill>
              </a:rPr>
              <a:t>e d’être gagné mais pas encore. L’épisode récent d’Astra Zeneca en est la preuve.</a:t>
            </a:r>
          </a:p>
          <a:p>
            <a:pPr marL="0" indent="0" algn="just">
              <a:lnSpc>
                <a:spcPct val="100000"/>
              </a:lnSpc>
              <a:spcBef>
                <a:spcPts val="0"/>
              </a:spcBef>
              <a:buNone/>
              <a:defRPr/>
            </a:pPr>
            <a:r>
              <a:rPr lang="fr-FR" sz="1600" b="1" dirty="0">
                <a:solidFill>
                  <a:srgbClr val="333333"/>
                </a:solidFill>
              </a:rPr>
              <a:t>Plusieurs questions demeurent. </a:t>
            </a:r>
          </a:p>
          <a:p>
            <a:pPr algn="just">
              <a:lnSpc>
                <a:spcPct val="100000"/>
              </a:lnSpc>
              <a:spcBef>
                <a:spcPts val="0"/>
              </a:spcBef>
              <a:defRPr/>
            </a:pPr>
            <a:r>
              <a:rPr lang="fr-FR" sz="1600" b="1" dirty="0">
                <a:solidFill>
                  <a:srgbClr val="333333"/>
                </a:solidFill>
              </a:rPr>
              <a:t>Faudra-t-il revacciner chaque année ?</a:t>
            </a:r>
          </a:p>
          <a:p>
            <a:pPr algn="just">
              <a:lnSpc>
                <a:spcPct val="100000"/>
              </a:lnSpc>
              <a:spcBef>
                <a:spcPts val="0"/>
              </a:spcBef>
              <a:defRPr/>
            </a:pPr>
            <a:r>
              <a:rPr lang="fr-FR" sz="1500" b="1" dirty="0"/>
              <a:t>Faudra-t-il obliger les soignants et aidants à se faire vacciner. </a:t>
            </a:r>
          </a:p>
          <a:p>
            <a:pPr algn="just">
              <a:lnSpc>
                <a:spcPct val="100000"/>
              </a:lnSpc>
              <a:spcBef>
                <a:spcPts val="0"/>
              </a:spcBef>
              <a:defRPr/>
            </a:pPr>
            <a:r>
              <a:rPr lang="fr-FR" sz="1500" b="1" dirty="0"/>
              <a:t>La vaccination sera-t-elle proposée en priorité aux enseignants ? Mais aussi aux hôtes et hôtesses de caisse, aux personnel d’entretien des locaux, mais pourquoi pas aux usagers des transport en commun, aux élus,….</a:t>
            </a:r>
            <a:r>
              <a:rPr lang="fr-FR" sz="1500" b="1" dirty="0" err="1"/>
              <a:t>etc</a:t>
            </a:r>
            <a:r>
              <a:rPr lang="fr-FR" sz="1500" b="1" dirty="0"/>
              <a:t>…?</a:t>
            </a:r>
          </a:p>
          <a:p>
            <a:pPr algn="just">
              <a:lnSpc>
                <a:spcPct val="100000"/>
              </a:lnSpc>
              <a:spcBef>
                <a:spcPts val="0"/>
              </a:spcBef>
              <a:defRPr/>
            </a:pPr>
            <a:r>
              <a:rPr lang="fr-FR" sz="1500" b="1" dirty="0"/>
              <a:t>Quels critères retenir ?</a:t>
            </a:r>
          </a:p>
          <a:p>
            <a:pPr algn="just">
              <a:lnSpc>
                <a:spcPct val="100000"/>
              </a:lnSpc>
              <a:spcBef>
                <a:spcPts val="0"/>
              </a:spcBef>
              <a:defRPr/>
            </a:pPr>
            <a:r>
              <a:rPr lang="fr-FR" sz="1500" b="1" dirty="0"/>
              <a:t>Tout ceci demande un dialogue social élaboré et une recherche d’empathie qui est aussi un défi pour les équipes managériales car nous ne pouvons prendre des décisions dans de longs mois, il faut agir vite.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endParaRPr lang="fr-FR" dirty="0"/>
          </a:p>
        </p:txBody>
      </p:sp>
    </p:spTree>
    <p:extLst>
      <p:ext uri="{BB962C8B-B14F-4D97-AF65-F5344CB8AC3E}">
        <p14:creationId xmlns:p14="http://schemas.microsoft.com/office/powerpoint/2010/main" val="1974431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a:solidFill>
            <a:srgbClr val="FFC000"/>
          </a:solidFill>
        </p:spPr>
        <p:txBody>
          <a:bodyPr>
            <a:normAutofit fontScale="90000"/>
          </a:bodyPr>
          <a:lstStyle/>
          <a:p>
            <a:r>
              <a:rPr lang="fr-FR" dirty="0"/>
              <a:t>Un triste constat et un bilan inquiétant </a:t>
            </a:r>
          </a:p>
        </p:txBody>
      </p:sp>
      <p:sp>
        <p:nvSpPr>
          <p:cNvPr id="3" name="Espace réservé du contenu 2"/>
          <p:cNvSpPr>
            <a:spLocks noGrp="1"/>
          </p:cNvSpPr>
          <p:nvPr>
            <p:ph idx="1"/>
          </p:nvPr>
        </p:nvSpPr>
        <p:spPr>
          <a:xfrm>
            <a:off x="457200" y="1600200"/>
            <a:ext cx="8229600" cy="5069160"/>
          </a:xfrm>
          <a:solidFill>
            <a:srgbClr val="FFC000"/>
          </a:solidFill>
        </p:spPr>
        <p:txBody>
          <a:bodyPr>
            <a:normAutofit fontScale="62500" lnSpcReduction="20000"/>
          </a:bodyPr>
          <a:lstStyle/>
          <a:p>
            <a:pPr algn="just"/>
            <a:r>
              <a:rPr lang="fr-FR" b="1" dirty="0"/>
              <a:t>Le bilan </a:t>
            </a:r>
            <a:r>
              <a:rPr lang="fr-FR" b="1" dirty="0" err="1"/>
              <a:t>implacapble</a:t>
            </a:r>
            <a:r>
              <a:rPr lang="fr-FR" b="1" dirty="0"/>
              <a:t> nous oblige à nous rendre compte que la pandémie progresse partout dans le monde et que l’Europe fait face aux variants qu’ils soient britanniques (dans une très large mesure), Brésilien, Indien,  Sud-africain, Californien, Japonais et…Breton, Alsacien, ‘’Henri Mondor ’’ etc….. </a:t>
            </a:r>
          </a:p>
          <a:p>
            <a:pPr algn="just"/>
            <a:r>
              <a:rPr lang="fr-FR" b="1" dirty="0"/>
              <a:t>L’Afrique n’est pas épargnée.</a:t>
            </a:r>
          </a:p>
          <a:p>
            <a:pPr algn="just"/>
            <a:r>
              <a:rPr lang="fr-FR" b="1" dirty="0"/>
              <a:t>Par ailleurs, les conséquences de la première vague sont loin d’être toutes connues et sur quel terme : épuisement des personnels hospitaliers, </a:t>
            </a:r>
            <a:r>
              <a:rPr lang="fr-FR" b="1" dirty="0" err="1"/>
              <a:t>Covid</a:t>
            </a:r>
            <a:r>
              <a:rPr lang="fr-FR" b="1" dirty="0"/>
              <a:t> long, répercussions psychologiques et psychiatriques, économiques, etc… </a:t>
            </a:r>
          </a:p>
          <a:p>
            <a:pPr algn="just"/>
            <a:r>
              <a:rPr lang="fr-FR" b="1" dirty="0"/>
              <a:t>Il faut déjà en tirer une conclusion majeure : ce qui est vrai ou incertain aujourd’hui est démenti demain. </a:t>
            </a:r>
          </a:p>
          <a:p>
            <a:pPr algn="just"/>
            <a:r>
              <a:rPr lang="fr-FR" b="1" dirty="0"/>
              <a:t>Un prestigieux épidémiologiste a résumé nos connaissances en une phrase : Nous devons être très humbles mais </a:t>
            </a:r>
            <a:r>
              <a:rPr lang="fr-FR" b="1" i="1" dirty="0">
                <a:solidFill>
                  <a:srgbClr val="FF0000"/>
                </a:solidFill>
              </a:rPr>
              <a:t>nous avons acquis une certitude, celle que nous apprenons tous les jours. En fait, nous ne savons rien ou presque rien malgré des progrès enregistrés.</a:t>
            </a:r>
          </a:p>
          <a:p>
            <a:pPr algn="just"/>
            <a:r>
              <a:rPr lang="fr-FR" b="1" dirty="0"/>
              <a:t>La maladie a connu une première vague, une seconde puis une troisième actuellement. A quand la 4</a:t>
            </a:r>
            <a:r>
              <a:rPr lang="fr-FR" b="1" baseline="30000" dirty="0"/>
              <a:t>ème</a:t>
            </a:r>
            <a:r>
              <a:rPr lang="fr-FR" b="1" dirty="0"/>
              <a:t> voire la 5</a:t>
            </a:r>
            <a:r>
              <a:rPr lang="fr-FR" b="1" baseline="30000" dirty="0"/>
              <a:t>ème</a:t>
            </a:r>
            <a:r>
              <a:rPr lang="fr-FR" b="1" dirty="0"/>
              <a:t>. Chacun s’interroge. Une seule perspective de sortie de crise : la vaccination</a:t>
            </a:r>
            <a:r>
              <a:rPr lang="fr-FR" dirty="0"/>
              <a:t>. </a:t>
            </a:r>
          </a:p>
        </p:txBody>
      </p:sp>
    </p:spTree>
    <p:extLst>
      <p:ext uri="{BB962C8B-B14F-4D97-AF65-F5344CB8AC3E}">
        <p14:creationId xmlns:p14="http://schemas.microsoft.com/office/powerpoint/2010/main" val="87136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D424E83-0EAF-4EE8-BA3E-D1DC71BF7113}"/>
              </a:ext>
            </a:extLst>
          </p:cNvPr>
          <p:cNvSpPr>
            <a:spLocks noGrp="1"/>
          </p:cNvSpPr>
          <p:nvPr>
            <p:ph type="title"/>
          </p:nvPr>
        </p:nvSpPr>
        <p:spPr>
          <a:xfrm>
            <a:off x="683569" y="116632"/>
            <a:ext cx="7848872" cy="1143000"/>
          </a:xfrm>
          <a:solidFill>
            <a:srgbClr val="FFC000"/>
          </a:solidFill>
        </p:spPr>
        <p:txBody>
          <a:bodyPr>
            <a:normAutofit fontScale="90000"/>
          </a:bodyPr>
          <a:lstStyle/>
          <a:p>
            <a:pPr algn="ctr"/>
            <a:r>
              <a:rPr lang="fr-FR" b="1" dirty="0"/>
              <a:t>Les armes contre la </a:t>
            </a:r>
            <a:r>
              <a:rPr lang="fr-FR" b="1" dirty="0" err="1"/>
              <a:t>Covid</a:t>
            </a:r>
            <a:r>
              <a:rPr lang="fr-FR" b="1" dirty="0"/>
              <a:t> 19 </a:t>
            </a:r>
            <a:br>
              <a:rPr lang="fr-FR" b="1" dirty="0"/>
            </a:br>
            <a:r>
              <a:rPr lang="fr-FR" b="1" dirty="0"/>
              <a:t>disponibles ou à venir</a:t>
            </a:r>
          </a:p>
        </p:txBody>
      </p:sp>
      <p:sp>
        <p:nvSpPr>
          <p:cNvPr id="3" name="Espace réservé du contenu 2">
            <a:extLst>
              <a:ext uri="{FF2B5EF4-FFF2-40B4-BE49-F238E27FC236}">
                <a16:creationId xmlns:a16="http://schemas.microsoft.com/office/drawing/2014/main" xmlns="" id="{90390709-A12C-4636-998B-B8BC24892806}"/>
              </a:ext>
            </a:extLst>
          </p:cNvPr>
          <p:cNvSpPr>
            <a:spLocks noGrp="1"/>
          </p:cNvSpPr>
          <p:nvPr>
            <p:ph idx="1"/>
          </p:nvPr>
        </p:nvSpPr>
        <p:spPr>
          <a:xfrm>
            <a:off x="683568" y="1412776"/>
            <a:ext cx="7886700" cy="4171138"/>
          </a:xfrm>
          <a:solidFill>
            <a:srgbClr val="FFC000"/>
          </a:solidFill>
        </p:spPr>
        <p:txBody>
          <a:bodyPr>
            <a:normAutofit fontScale="70000" lnSpcReduction="20000"/>
          </a:bodyPr>
          <a:lstStyle/>
          <a:p>
            <a:pPr marL="0" indent="0">
              <a:buNone/>
            </a:pPr>
            <a:r>
              <a:rPr lang="fr-FR" b="1" dirty="0"/>
              <a:t>Ces outils sont à la fois divers et variés mais… Quels sont-ils ?</a:t>
            </a:r>
          </a:p>
          <a:p>
            <a:pPr lvl="1"/>
            <a:r>
              <a:rPr lang="fr-FR" b="1" dirty="0">
                <a:solidFill>
                  <a:srgbClr val="FF0000"/>
                </a:solidFill>
              </a:rPr>
              <a:t>Confinement total.</a:t>
            </a:r>
          </a:p>
          <a:p>
            <a:pPr lvl="1"/>
            <a:r>
              <a:rPr lang="fr-FR" b="1" dirty="0">
                <a:solidFill>
                  <a:srgbClr val="FF0000"/>
                </a:solidFill>
              </a:rPr>
              <a:t>Confinement réduit.</a:t>
            </a:r>
          </a:p>
          <a:p>
            <a:pPr lvl="1"/>
            <a:r>
              <a:rPr lang="fr-FR" b="1" dirty="0">
                <a:solidFill>
                  <a:srgbClr val="FF0000"/>
                </a:solidFill>
              </a:rPr>
              <a:t>Couvre-feu à 20 H, 18 H.</a:t>
            </a:r>
          </a:p>
          <a:p>
            <a:pPr lvl="1"/>
            <a:r>
              <a:rPr lang="fr-FR" b="1" dirty="0">
                <a:solidFill>
                  <a:srgbClr val="FF0000"/>
                </a:solidFill>
              </a:rPr>
              <a:t>Réduction du nombre de convives autour d’une fête.</a:t>
            </a:r>
          </a:p>
          <a:p>
            <a:pPr lvl="1"/>
            <a:r>
              <a:rPr lang="fr-FR" b="1" dirty="0">
                <a:solidFill>
                  <a:srgbClr val="FF0000"/>
                </a:solidFill>
              </a:rPr>
              <a:t>Interdiction de fêter.</a:t>
            </a:r>
          </a:p>
          <a:p>
            <a:pPr lvl="1"/>
            <a:r>
              <a:rPr lang="fr-FR" b="1" dirty="0">
                <a:solidFill>
                  <a:srgbClr val="FF0000"/>
                </a:solidFill>
              </a:rPr>
              <a:t>Rassemblements autorisés au prorata de la surface disponible/jauge.</a:t>
            </a:r>
          </a:p>
          <a:p>
            <a:pPr lvl="1"/>
            <a:r>
              <a:rPr lang="fr-FR" b="1" dirty="0">
                <a:solidFill>
                  <a:srgbClr val="FF0000"/>
                </a:solidFill>
              </a:rPr>
              <a:t>Gestes barrières. </a:t>
            </a:r>
          </a:p>
          <a:p>
            <a:pPr lvl="1"/>
            <a:r>
              <a:rPr lang="fr-FR" b="1" dirty="0">
                <a:solidFill>
                  <a:srgbClr val="FF0000"/>
                </a:solidFill>
              </a:rPr>
              <a:t>Médicaments pour atténuer les effets mais non pour traiter la maladie.</a:t>
            </a:r>
          </a:p>
          <a:p>
            <a:pPr lvl="1"/>
            <a:r>
              <a:rPr lang="fr-FR" b="1" dirty="0">
                <a:solidFill>
                  <a:srgbClr val="FF0000"/>
                </a:solidFill>
              </a:rPr>
              <a:t>La vaccination.</a:t>
            </a:r>
          </a:p>
          <a:p>
            <a:pPr lvl="1"/>
            <a:r>
              <a:rPr lang="fr-FR" b="1" dirty="0">
                <a:solidFill>
                  <a:srgbClr val="FF0000"/>
                </a:solidFill>
              </a:rPr>
              <a:t>Le respect des consignes.</a:t>
            </a:r>
          </a:p>
        </p:txBody>
      </p:sp>
    </p:spTree>
    <p:extLst>
      <p:ext uri="{BB962C8B-B14F-4D97-AF65-F5344CB8AC3E}">
        <p14:creationId xmlns:p14="http://schemas.microsoft.com/office/powerpoint/2010/main" val="33102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04664"/>
            <a:ext cx="7772400" cy="1224136"/>
          </a:xfrm>
          <a:solidFill>
            <a:srgbClr val="FFC000"/>
          </a:solidFill>
        </p:spPr>
        <p:txBody>
          <a:bodyPr>
            <a:noAutofit/>
          </a:bodyPr>
          <a:lstStyle/>
          <a:p>
            <a:pPr lvl="0"/>
            <a:r>
              <a:rPr lang="fr-FR" sz="2400" dirty="0">
                <a:solidFill>
                  <a:prstClr val="black"/>
                </a:solidFill>
                <a:latin typeface="Bodoni MT" pitchFamily="18" charset="0"/>
              </a:rPr>
              <a:t/>
            </a:r>
            <a:br>
              <a:rPr lang="fr-FR" sz="2400" dirty="0">
                <a:solidFill>
                  <a:prstClr val="black"/>
                </a:solidFill>
                <a:latin typeface="Bodoni MT" pitchFamily="18" charset="0"/>
              </a:rPr>
            </a:br>
            <a:r>
              <a:rPr lang="fr-FR" sz="2400" b="1" dirty="0">
                <a:solidFill>
                  <a:prstClr val="black"/>
                </a:solidFill>
                <a:latin typeface="Bodoni MT" pitchFamily="18" charset="0"/>
              </a:rPr>
              <a:t>VISER L’ANTICIPATION</a:t>
            </a:r>
            <a:endParaRPr lang="fr-FR" sz="2400" b="1" dirty="0">
              <a:latin typeface="Bodoni MT" pitchFamily="18" charset="0"/>
            </a:endParaRPr>
          </a:p>
        </p:txBody>
      </p:sp>
      <p:sp>
        <p:nvSpPr>
          <p:cNvPr id="3" name="Sous-titre 2"/>
          <p:cNvSpPr>
            <a:spLocks noGrp="1"/>
          </p:cNvSpPr>
          <p:nvPr>
            <p:ph type="subTitle" idx="1"/>
          </p:nvPr>
        </p:nvSpPr>
        <p:spPr>
          <a:xfrm>
            <a:off x="683568" y="1772816"/>
            <a:ext cx="7776864" cy="4608512"/>
          </a:xfrm>
          <a:solidFill>
            <a:srgbClr val="FFC000"/>
          </a:solidFill>
        </p:spPr>
        <p:txBody>
          <a:bodyPr>
            <a:normAutofit/>
          </a:bodyPr>
          <a:lstStyle/>
          <a:p>
            <a:r>
              <a:rPr lang="fr-FR" b="1" dirty="0">
                <a:solidFill>
                  <a:srgbClr val="FF0000"/>
                </a:solidFill>
              </a:rPr>
              <a:t>Mieux vaut prévenir que guérir !</a:t>
            </a:r>
          </a:p>
          <a:p>
            <a:r>
              <a:rPr lang="fr-FR" b="1" dirty="0">
                <a:solidFill>
                  <a:srgbClr val="FF0000"/>
                </a:solidFill>
              </a:rPr>
              <a:t>Oui… on ne guérit pas toujours de la </a:t>
            </a:r>
            <a:r>
              <a:rPr lang="fr-FR" b="1" dirty="0" err="1">
                <a:solidFill>
                  <a:srgbClr val="FF0000"/>
                </a:solidFill>
              </a:rPr>
              <a:t>Covid</a:t>
            </a:r>
            <a:r>
              <a:rPr lang="fr-FR" b="1" dirty="0">
                <a:solidFill>
                  <a:srgbClr val="FF0000"/>
                </a:solidFill>
              </a:rPr>
              <a:t> </a:t>
            </a:r>
          </a:p>
          <a:p>
            <a:r>
              <a:rPr lang="fr-FR" b="1" dirty="0">
                <a:solidFill>
                  <a:srgbClr val="FF0000"/>
                </a:solidFill>
              </a:rPr>
              <a:t>Mais on en meurt.</a:t>
            </a:r>
          </a:p>
          <a:p>
            <a:r>
              <a:rPr lang="fr-FR" b="1" dirty="0">
                <a:solidFill>
                  <a:srgbClr val="FF0000"/>
                </a:solidFill>
              </a:rPr>
              <a:t>La mort fait partie de la vie</a:t>
            </a:r>
          </a:p>
          <a:p>
            <a:r>
              <a:rPr lang="fr-FR" b="1" dirty="0">
                <a:solidFill>
                  <a:srgbClr val="FF0000"/>
                </a:solidFill>
              </a:rPr>
              <a:t>C’est une étape obligatoire. Certes !</a:t>
            </a:r>
          </a:p>
          <a:p>
            <a:r>
              <a:rPr lang="fr-FR" b="1" dirty="0">
                <a:solidFill>
                  <a:srgbClr val="FF0000"/>
                </a:solidFill>
              </a:rPr>
              <a:t>Pour autant, on n’est pas obligé de l’attendre avec résignation</a:t>
            </a:r>
          </a:p>
          <a:p>
            <a:r>
              <a:rPr lang="fr-FR" b="1" dirty="0">
                <a:solidFill>
                  <a:srgbClr val="FF0000"/>
                </a:solidFill>
              </a:rPr>
              <a:t>Alors faisons de la PREVENTION</a:t>
            </a:r>
          </a:p>
        </p:txBody>
      </p:sp>
    </p:spTree>
    <p:extLst>
      <p:ext uri="{BB962C8B-B14F-4D97-AF65-F5344CB8AC3E}">
        <p14:creationId xmlns:p14="http://schemas.microsoft.com/office/powerpoint/2010/main" val="523440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640960" cy="1301006"/>
          </a:xfrm>
          <a:solidFill>
            <a:srgbClr val="FFC000"/>
          </a:solidFill>
        </p:spPr>
        <p:txBody>
          <a:bodyPr>
            <a:normAutofit/>
          </a:bodyPr>
          <a:lstStyle/>
          <a:p>
            <a:r>
              <a:rPr lang="fr-FR" sz="3600" u="sng" dirty="0"/>
              <a:t>Cas suspect COVID-19</a:t>
            </a:r>
            <a:r>
              <a:rPr lang="fr-FR" sz="3600" dirty="0"/>
              <a:t> : Ce qui doit alerter</a:t>
            </a:r>
          </a:p>
        </p:txBody>
      </p:sp>
      <p:pic>
        <p:nvPicPr>
          <p:cNvPr id="6" name="Espace réservé du contenu 5"/>
          <p:cNvPicPr>
            <a:picLocks noGrp="1"/>
          </p:cNvPicPr>
          <p:nvPr>
            <p:ph idx="1"/>
          </p:nvPr>
        </p:nvPicPr>
        <p:blipFill>
          <a:blip r:embed="rId2"/>
          <a:stretch>
            <a:fillRect/>
          </a:stretch>
        </p:blipFill>
        <p:spPr>
          <a:xfrm>
            <a:off x="611560" y="1412778"/>
            <a:ext cx="8208912" cy="5128443"/>
          </a:xfrm>
          <a:prstGeom prst="rect">
            <a:avLst/>
          </a:prstGeom>
        </p:spPr>
      </p:pic>
    </p:spTree>
    <p:extLst>
      <p:ext uri="{BB962C8B-B14F-4D97-AF65-F5344CB8AC3E}">
        <p14:creationId xmlns:p14="http://schemas.microsoft.com/office/powerpoint/2010/main" val="353344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20688"/>
            <a:ext cx="8229600" cy="5544616"/>
          </a:xfrm>
          <a:solidFill>
            <a:srgbClr val="FFC000"/>
          </a:solidFill>
        </p:spPr>
        <p:txBody>
          <a:bodyPr>
            <a:noAutofit/>
          </a:bodyPr>
          <a:lstStyle/>
          <a:p>
            <a:pPr marL="0" indent="0" algn="ctr">
              <a:buNone/>
            </a:pPr>
            <a:r>
              <a:rPr lang="fr-FR" sz="3600" b="1" dirty="0"/>
              <a:t>"L’homme est lui-même le propagateur de ses épidémies »</a:t>
            </a:r>
          </a:p>
          <a:p>
            <a:pPr marL="0" indent="0" algn="ctr">
              <a:buNone/>
            </a:pPr>
            <a:r>
              <a:rPr lang="fr-FR" sz="3600" b="1" dirty="0"/>
              <a:t>Les mesures barrières de protection existent. Respectons les .</a:t>
            </a:r>
            <a:r>
              <a:rPr lang="fr-FR" sz="3600" dirty="0">
                <a:solidFill>
                  <a:prstClr val="black"/>
                </a:solidFill>
                <a:latin typeface="Bodoni MT" pitchFamily="18" charset="0"/>
              </a:rPr>
              <a:t> </a:t>
            </a:r>
            <a:endParaRPr lang="fr-FR" sz="1800" dirty="0">
              <a:solidFill>
                <a:prstClr val="black"/>
              </a:solidFill>
              <a:latin typeface="Bodoni MT" pitchFamily="18" charset="0"/>
            </a:endParaRPr>
          </a:p>
          <a:p>
            <a:pPr marL="0" indent="0" algn="ctr">
              <a:buNone/>
            </a:pPr>
            <a:r>
              <a:rPr lang="fr-FR" sz="1800" dirty="0">
                <a:solidFill>
                  <a:prstClr val="black"/>
                </a:solidFill>
                <a:latin typeface="Bodoni MT" pitchFamily="18" charset="0"/>
              </a:rPr>
              <a:t>Mais</a:t>
            </a:r>
          </a:p>
          <a:p>
            <a:pPr marL="0" indent="0" algn="ctr">
              <a:buNone/>
            </a:pPr>
            <a:r>
              <a:rPr lang="fr-FR" b="1" dirty="0">
                <a:solidFill>
                  <a:srgbClr val="FF0000"/>
                </a:solidFill>
                <a:latin typeface="Bodoni MT" pitchFamily="18" charset="0"/>
              </a:rPr>
              <a:t>Ces mesures ne suffisent pas </a:t>
            </a:r>
          </a:p>
          <a:p>
            <a:pPr marL="0" indent="0" algn="ctr">
              <a:buNone/>
            </a:pPr>
            <a:r>
              <a:rPr lang="fr-FR" b="1" dirty="0">
                <a:solidFill>
                  <a:srgbClr val="FF0000"/>
                </a:solidFill>
                <a:latin typeface="Bodoni MT" pitchFamily="18" charset="0"/>
              </a:rPr>
              <a:t>La maladie se développe dans le monde </a:t>
            </a:r>
          </a:p>
          <a:p>
            <a:pPr marL="0" indent="0" algn="ctr">
              <a:buNone/>
            </a:pPr>
            <a:r>
              <a:rPr lang="fr-FR" b="1" dirty="0">
                <a:solidFill>
                  <a:srgbClr val="FF0000"/>
                </a:solidFill>
                <a:latin typeface="Bodoni MT" pitchFamily="18" charset="0"/>
              </a:rPr>
              <a:t>L’immunité collective est encore illusoire</a:t>
            </a:r>
          </a:p>
          <a:p>
            <a:pPr marL="0" indent="0" algn="ctr">
              <a:buNone/>
            </a:pPr>
            <a:r>
              <a:rPr lang="fr-FR" b="1" dirty="0">
                <a:solidFill>
                  <a:srgbClr val="FF0000"/>
                </a:solidFill>
                <a:latin typeface="Bodoni MT" pitchFamily="18" charset="0"/>
              </a:rPr>
              <a:t>Seuls les vaccins constituent une solution</a:t>
            </a:r>
          </a:p>
        </p:txBody>
      </p:sp>
    </p:spTree>
    <p:extLst>
      <p:ext uri="{BB962C8B-B14F-4D97-AF65-F5344CB8AC3E}">
        <p14:creationId xmlns:p14="http://schemas.microsoft.com/office/powerpoint/2010/main" val="3497299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fontScale="90000"/>
          </a:bodyPr>
          <a:lstStyle/>
          <a:p>
            <a:r>
              <a:rPr lang="fr-FR" b="1" dirty="0"/>
              <a:t/>
            </a:r>
            <a:br>
              <a:rPr lang="fr-FR" b="1" dirty="0"/>
            </a:br>
            <a:r>
              <a:rPr lang="fr-FR" b="1" dirty="0"/>
              <a:t>« Protéger et se Protéger »</a:t>
            </a:r>
            <a:br>
              <a:rPr lang="fr-FR" b="1" dirty="0"/>
            </a:br>
            <a:r>
              <a:rPr lang="fr-FR" dirty="0"/>
              <a:t>Il faut respecter les gestes barrières. </a:t>
            </a:r>
            <a:br>
              <a:rPr lang="fr-FR" dirty="0"/>
            </a:br>
            <a:r>
              <a:rPr lang="fr-FR" dirty="0"/>
              <a:t>                                                                 </a:t>
            </a:r>
          </a:p>
        </p:txBody>
      </p:sp>
      <p:pic>
        <p:nvPicPr>
          <p:cNvPr id="4" name="Espace réservé du contenu 3" descr="Les gestes barrières pour se protéger et protéger les autres du coronavirus"/>
          <p:cNvPicPr>
            <a:picLocks noGrp="1"/>
          </p:cNvPicPr>
          <p:nvPr>
            <p:ph idx="1"/>
          </p:nvPr>
        </p:nvPicPr>
        <p:blipFill rotWithShape="1">
          <a:blip r:embed="rId2" cstate="print">
            <a:extLst>
              <a:ext uri="{28A0092B-C50C-407E-A947-70E740481C1C}">
                <a14:useLocalDpi xmlns:a14="http://schemas.microsoft.com/office/drawing/2010/main" val="0"/>
              </a:ext>
            </a:extLst>
          </a:blip>
          <a:srcRect l="2644" t="1958" r="3125" b="23457"/>
          <a:stretch/>
        </p:blipFill>
        <p:spPr bwMode="auto">
          <a:xfrm>
            <a:off x="2915817" y="1656477"/>
            <a:ext cx="3104122" cy="4525963"/>
          </a:xfrm>
          <a:prstGeom prst="rect">
            <a:avLst/>
          </a:prstGeom>
          <a:noFill/>
          <a:ln>
            <a:noFill/>
          </a:ln>
          <a:extLst>
            <a:ext uri="{53640926-AAD7-44D8-BBD7-CCE9431645EC}">
              <a14:shadowObscured xmlns:a14="http://schemas.microsoft.com/office/drawing/2010/main"/>
            </a:ext>
          </a:extLst>
        </p:spPr>
      </p:pic>
      <p:pic>
        <p:nvPicPr>
          <p:cNvPr id="5"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48" y="1553528"/>
            <a:ext cx="1584176" cy="1296144"/>
          </a:xfrm>
          <a:prstGeom prst="rect">
            <a:avLst/>
          </a:prstGeom>
          <a:noFill/>
          <a:ln>
            <a:noFill/>
          </a:ln>
        </p:spPr>
      </p:pic>
      <p:pic>
        <p:nvPicPr>
          <p:cNvPr id="6" name="Image 5" descr="Danger au travail: droit de retrait et droit d'alerte | Union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2" y="3039812"/>
            <a:ext cx="1224136" cy="1563464"/>
          </a:xfrm>
          <a:prstGeom prst="rect">
            <a:avLst/>
          </a:prstGeom>
          <a:noFill/>
          <a:ln>
            <a:noFill/>
          </a:ln>
        </p:spPr>
      </p:pic>
      <p:pic>
        <p:nvPicPr>
          <p:cNvPr id="7" name="Image 6" descr="Montigny-lès-Metz - Home | Facebook"/>
          <p:cNvPicPr/>
          <p:nvPr/>
        </p:nvPicPr>
        <p:blipFill>
          <a:blip r:embed="rId5">
            <a:extLst>
              <a:ext uri="{28A0092B-C50C-407E-A947-70E740481C1C}">
                <a14:useLocalDpi xmlns:a14="http://schemas.microsoft.com/office/drawing/2010/main" val="0"/>
              </a:ext>
            </a:extLst>
          </a:blip>
          <a:srcRect/>
          <a:stretch>
            <a:fillRect/>
          </a:stretch>
        </p:blipFill>
        <p:spPr bwMode="auto">
          <a:xfrm>
            <a:off x="247609" y="5072744"/>
            <a:ext cx="1952042" cy="1109727"/>
          </a:xfrm>
          <a:prstGeom prst="rect">
            <a:avLst/>
          </a:prstGeom>
          <a:noFill/>
          <a:ln>
            <a:noFill/>
          </a:ln>
        </p:spPr>
      </p:pic>
      <p:pic>
        <p:nvPicPr>
          <p:cNvPr id="2050" name="Picture 2" descr="https://france3-regions.francetvinfo.fr/image/_Z5j86VXR-PBn3NuGLrV5n_FiTI/1200x1200/regions/2020/06/09/5edfa23be4527_90551476_10157236819323450_8785837078391816192_o-472237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482" t="3060" r="32410" b="18261"/>
          <a:stretch/>
        </p:blipFill>
        <p:spPr bwMode="auto">
          <a:xfrm>
            <a:off x="6641170" y="1844824"/>
            <a:ext cx="1476164" cy="25983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ecial Covid-19, Coronavirus - Lunette masque de sécurité"/>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7154" y="4653011"/>
            <a:ext cx="1764196" cy="17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a:bodyPr>
          <a:lstStyle/>
          <a:p>
            <a:r>
              <a:rPr lang="fr-FR" dirty="0"/>
              <a:t>Les masques</a:t>
            </a:r>
          </a:p>
        </p:txBody>
      </p:sp>
      <p:pic>
        <p:nvPicPr>
          <p:cNvPr id="4" name="Espace réservé du contenu 3" descr="C:\Users\user\Downloads\FFP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2714504"/>
            <a:ext cx="1855048" cy="2442695"/>
          </a:xfrm>
          <a:prstGeom prst="rect">
            <a:avLst/>
          </a:prstGeom>
          <a:noFill/>
          <a:ln>
            <a:noFill/>
          </a:ln>
        </p:spPr>
      </p:pic>
      <p:pic>
        <p:nvPicPr>
          <p:cNvPr id="5" name="Image 4" descr="C:\Users\user\Downloads\FFP2 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8" y="1471712"/>
            <a:ext cx="2088232" cy="2088232"/>
          </a:xfrm>
          <a:prstGeom prst="rect">
            <a:avLst/>
          </a:prstGeom>
          <a:noFill/>
          <a:ln>
            <a:noFill/>
          </a:ln>
        </p:spPr>
      </p:pic>
      <p:pic>
        <p:nvPicPr>
          <p:cNvPr id="6" name="Image 5" descr="Masque FFP2 / FFP3 usage unique pour la prévention virus en pharmacie"/>
          <p:cNvPicPr/>
          <p:nvPr/>
        </p:nvPicPr>
        <p:blipFill>
          <a:blip r:embed="rId4">
            <a:extLst>
              <a:ext uri="{28A0092B-C50C-407E-A947-70E740481C1C}">
                <a14:useLocalDpi xmlns:a14="http://schemas.microsoft.com/office/drawing/2010/main" val="0"/>
              </a:ext>
            </a:extLst>
          </a:blip>
          <a:srcRect/>
          <a:stretch>
            <a:fillRect/>
          </a:stretch>
        </p:blipFill>
        <p:spPr bwMode="auto">
          <a:xfrm>
            <a:off x="5999138" y="3748956"/>
            <a:ext cx="2254885" cy="1912292"/>
          </a:xfrm>
          <a:prstGeom prst="rect">
            <a:avLst/>
          </a:prstGeom>
          <a:noFill/>
          <a:ln>
            <a:noFill/>
          </a:ln>
        </p:spPr>
      </p:pic>
      <p:pic>
        <p:nvPicPr>
          <p:cNvPr id="7" name="Image 6" descr="▷▷La seule protection Masque ffp1 ffp2 et ffp3 et différence ..."/>
          <p:cNvPicPr/>
          <p:nvPr/>
        </p:nvPicPr>
        <p:blipFill>
          <a:blip r:embed="rId5">
            <a:extLst>
              <a:ext uri="{28A0092B-C50C-407E-A947-70E740481C1C}">
                <a14:useLocalDpi xmlns:a14="http://schemas.microsoft.com/office/drawing/2010/main" val="0"/>
              </a:ext>
            </a:extLst>
          </a:blip>
          <a:srcRect/>
          <a:stretch>
            <a:fillRect/>
          </a:stretch>
        </p:blipFill>
        <p:spPr bwMode="auto">
          <a:xfrm>
            <a:off x="1475656" y="2702332"/>
            <a:ext cx="2448272" cy="2512120"/>
          </a:xfrm>
          <a:prstGeom prst="rect">
            <a:avLst/>
          </a:prstGeom>
          <a:noFill/>
          <a:ln>
            <a:noFill/>
          </a:ln>
        </p:spPr>
      </p:pic>
    </p:spTree>
    <p:extLst>
      <p:ext uri="{BB962C8B-B14F-4D97-AF65-F5344CB8AC3E}">
        <p14:creationId xmlns:p14="http://schemas.microsoft.com/office/powerpoint/2010/main" val="32745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597352"/>
          </a:xfrm>
          <a:solidFill>
            <a:srgbClr val="0070C0"/>
          </a:solidFill>
        </p:spPr>
        <p:txBody>
          <a:bodyPr>
            <a:normAutofit fontScale="90000"/>
          </a:bodyPr>
          <a:lstStyle/>
          <a:p>
            <a:r>
              <a:rPr lang="fr-FR" dirty="0"/>
              <a:t/>
            </a:r>
            <a:br>
              <a:rPr lang="fr-FR" dirty="0"/>
            </a:br>
            <a:r>
              <a:rPr lang="fr-FR" dirty="0"/>
              <a:t/>
            </a:r>
            <a:br>
              <a:rPr lang="fr-FR" dirty="0"/>
            </a:br>
            <a:r>
              <a:rPr lang="fr-FR" dirty="0">
                <a:solidFill>
                  <a:srgbClr val="FFFF00"/>
                </a:solidFill>
              </a:rPr>
              <a:t>La </a:t>
            </a:r>
            <a:r>
              <a:rPr lang="fr-FR" dirty="0" err="1">
                <a:solidFill>
                  <a:srgbClr val="FFFF00"/>
                </a:solidFill>
              </a:rPr>
              <a:t>Covid</a:t>
            </a:r>
            <a:r>
              <a:rPr lang="fr-FR" dirty="0">
                <a:solidFill>
                  <a:srgbClr val="FFFF00"/>
                </a:solidFill>
              </a:rPr>
              <a:t> 19</a:t>
            </a:r>
            <a:br>
              <a:rPr lang="fr-FR" dirty="0">
                <a:solidFill>
                  <a:srgbClr val="FFFF00"/>
                </a:solidFill>
              </a:rPr>
            </a:br>
            <a:r>
              <a:rPr lang="fr-FR" dirty="0">
                <a:solidFill>
                  <a:srgbClr val="FFFF00"/>
                </a:solidFill>
              </a:rPr>
              <a:t/>
            </a:r>
            <a:br>
              <a:rPr lang="fr-FR" dirty="0">
                <a:solidFill>
                  <a:srgbClr val="FFFF00"/>
                </a:solidFill>
              </a:rPr>
            </a:br>
            <a:r>
              <a:rPr lang="fr-FR" dirty="0">
                <a:solidFill>
                  <a:srgbClr val="FFFF00"/>
                </a:solidFill>
              </a:rPr>
              <a:t>Dr Adolphe WAMENYA BWIDOMBE</a:t>
            </a:r>
            <a:br>
              <a:rPr lang="fr-FR" dirty="0">
                <a:solidFill>
                  <a:srgbClr val="FFFF00"/>
                </a:solidFill>
              </a:rPr>
            </a:br>
            <a:r>
              <a:rPr lang="fr-FR" dirty="0">
                <a:solidFill>
                  <a:srgbClr val="FFFF00"/>
                </a:solidFill>
              </a:rPr>
              <a:t>Néphrologue</a:t>
            </a:r>
            <a:br>
              <a:rPr lang="fr-FR" dirty="0">
                <a:solidFill>
                  <a:srgbClr val="FFFF00"/>
                </a:solidFill>
              </a:rPr>
            </a:br>
            <a:r>
              <a:rPr lang="fr-FR" dirty="0">
                <a:solidFill>
                  <a:srgbClr val="FFFF00"/>
                </a:solidFill>
              </a:rPr>
              <a:t/>
            </a:r>
            <a:br>
              <a:rPr lang="fr-FR" dirty="0">
                <a:solidFill>
                  <a:srgbClr val="FFFF00"/>
                </a:solidFill>
              </a:rPr>
            </a:br>
            <a:r>
              <a:rPr lang="fr-FR" dirty="0">
                <a:solidFill>
                  <a:srgbClr val="FFFF00"/>
                </a:solidFill>
              </a:rPr>
              <a:t>Chef de Service de Médecine Polyvalente</a:t>
            </a:r>
            <a:br>
              <a:rPr lang="fr-FR" dirty="0">
                <a:solidFill>
                  <a:srgbClr val="FFFF00"/>
                </a:solidFill>
              </a:rPr>
            </a:br>
            <a:r>
              <a:rPr lang="fr-FR" dirty="0">
                <a:solidFill>
                  <a:srgbClr val="FFFF00"/>
                </a:solidFill>
              </a:rPr>
              <a:t/>
            </a:r>
            <a:br>
              <a:rPr lang="fr-FR" dirty="0">
                <a:solidFill>
                  <a:srgbClr val="FFFF00"/>
                </a:solidFill>
              </a:rPr>
            </a:br>
            <a:r>
              <a:rPr lang="fr-FR" dirty="0">
                <a:solidFill>
                  <a:srgbClr val="FFFF00"/>
                </a:solidFill>
              </a:rPr>
              <a:t>Centre Hospitalier de CHATEAUDUN</a:t>
            </a:r>
            <a:br>
              <a:rPr lang="fr-FR" dirty="0">
                <a:solidFill>
                  <a:srgbClr val="FFFF00"/>
                </a:solidFill>
              </a:rPr>
            </a:br>
            <a:endParaRPr lang="fr-FR" dirty="0">
              <a:solidFill>
                <a:srgbClr val="FFFF00"/>
              </a:solidFill>
            </a:endParaRPr>
          </a:p>
        </p:txBody>
      </p:sp>
    </p:spTree>
    <p:extLst>
      <p:ext uri="{BB962C8B-B14F-4D97-AF65-F5344CB8AC3E}">
        <p14:creationId xmlns:p14="http://schemas.microsoft.com/office/powerpoint/2010/main" val="3789320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fontScale="90000"/>
          </a:bodyPr>
          <a:lstStyle/>
          <a:p>
            <a:r>
              <a:rPr lang="fr-FR" dirty="0"/>
              <a:t>Les autres équipements individuels de protection</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74" r="11464"/>
          <a:stretch/>
        </p:blipFill>
        <p:spPr bwMode="auto">
          <a:xfrm>
            <a:off x="1475656" y="1776120"/>
            <a:ext cx="1503000" cy="193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SURBLOUSE JETABLE BLEUE AVEC LIENS ET POIGNETS ÉLASTIQUÉS"/>
          <p:cNvPicPr>
            <a:picLocks noChangeAspect="1" noChangeArrowheads="1"/>
          </p:cNvPicPr>
          <p:nvPr/>
        </p:nvPicPr>
        <p:blipFill rotWithShape="1">
          <a:blip r:embed="rId3">
            <a:extLst>
              <a:ext uri="{28A0092B-C50C-407E-A947-70E740481C1C}">
                <a14:useLocalDpi xmlns:a14="http://schemas.microsoft.com/office/drawing/2010/main" val="0"/>
              </a:ext>
            </a:extLst>
          </a:blip>
          <a:srcRect l="29366" r="30101" b="-550"/>
          <a:stretch/>
        </p:blipFill>
        <p:spPr bwMode="auto">
          <a:xfrm>
            <a:off x="3059834" y="1772816"/>
            <a:ext cx="2061111" cy="50554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rchaussures Visiteur - Lot de 100 - Kalissya"/>
          <p:cNvPicPr>
            <a:picLocks noChangeAspect="1" noChangeArrowheads="1"/>
          </p:cNvPicPr>
          <p:nvPr/>
        </p:nvPicPr>
        <p:blipFill rotWithShape="1">
          <a:blip r:embed="rId4">
            <a:extLst>
              <a:ext uri="{28A0092B-C50C-407E-A947-70E740481C1C}">
                <a14:useLocalDpi xmlns:a14="http://schemas.microsoft.com/office/drawing/2010/main" val="0"/>
              </a:ext>
            </a:extLst>
          </a:blip>
          <a:srcRect b="27005"/>
          <a:stretch/>
        </p:blipFill>
        <p:spPr bwMode="auto">
          <a:xfrm>
            <a:off x="5091079" y="4300520"/>
            <a:ext cx="3267155" cy="238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739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fr-FR" dirty="0"/>
              <a:t>Intégrer la mort n’est pas évident</a:t>
            </a:r>
          </a:p>
        </p:txBody>
      </p:sp>
      <p:sp>
        <p:nvSpPr>
          <p:cNvPr id="3" name="Espace réservé du contenu 2"/>
          <p:cNvSpPr>
            <a:spLocks noGrp="1"/>
          </p:cNvSpPr>
          <p:nvPr>
            <p:ph idx="1"/>
          </p:nvPr>
        </p:nvSpPr>
        <p:spPr>
          <a:xfrm>
            <a:off x="467544" y="1772816"/>
            <a:ext cx="8229600" cy="4648200"/>
          </a:xfrm>
          <a:solidFill>
            <a:srgbClr val="FFC000"/>
          </a:solidFill>
        </p:spPr>
        <p:txBody>
          <a:bodyPr>
            <a:normAutofit fontScale="92500" lnSpcReduction="10000"/>
          </a:bodyPr>
          <a:lstStyle/>
          <a:p>
            <a:pPr algn="just"/>
            <a:r>
              <a:rPr lang="fr-FR" b="1" dirty="0"/>
              <a:t>Chaque jour en France 400 morts viennent s’ajouter à la liste. </a:t>
            </a:r>
            <a:r>
              <a:rPr lang="fr-FR" b="1" dirty="0">
                <a:solidFill>
                  <a:prstClr val="black"/>
                </a:solidFill>
              </a:rPr>
              <a:t>En RDC, les chiffres sont beaucoup bas mais 75000 décès sont à prévoir.</a:t>
            </a:r>
          </a:p>
          <a:p>
            <a:pPr algn="just"/>
            <a:r>
              <a:rPr lang="fr-FR" b="1" dirty="0">
                <a:solidFill>
                  <a:srgbClr val="FF0000"/>
                </a:solidFill>
              </a:rPr>
              <a:t>400 morts : c’est un chiffre</a:t>
            </a:r>
            <a:r>
              <a:rPr lang="fr-FR" b="1" dirty="0"/>
              <a:t>. C’est aussi un concept qui ne frappe pas les esprits…</a:t>
            </a:r>
            <a:r>
              <a:rPr lang="fr-FR" b="1" dirty="0">
                <a:solidFill>
                  <a:srgbClr val="FF0000"/>
                </a:solidFill>
              </a:rPr>
              <a:t>75000 morts en RDC, le constat est tout aussi abstrait !</a:t>
            </a:r>
          </a:p>
          <a:p>
            <a:pPr algn="just"/>
            <a:r>
              <a:rPr lang="fr-FR" b="1" dirty="0"/>
              <a:t>C’est l’équivalent d’un crash aérien qui se produit chaque jour en France. </a:t>
            </a:r>
          </a:p>
          <a:p>
            <a:pPr algn="just"/>
            <a:r>
              <a:rPr lang="fr-FR" b="1" dirty="0"/>
              <a:t>L’image est dès lors beaucoup parlante parce qu’elle provoque notre émotion collective</a:t>
            </a:r>
          </a:p>
        </p:txBody>
      </p:sp>
    </p:spTree>
    <p:extLst>
      <p:ext uri="{BB962C8B-B14F-4D97-AF65-F5344CB8AC3E}">
        <p14:creationId xmlns:p14="http://schemas.microsoft.com/office/powerpoint/2010/main" val="859498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apa\bureau\images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16" y="980728"/>
            <a:ext cx="8993376" cy="516511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555776" y="979019"/>
            <a:ext cx="5688632" cy="646331"/>
          </a:xfrm>
          <a:prstGeom prst="rect">
            <a:avLst/>
          </a:prstGeom>
          <a:noFill/>
        </p:spPr>
        <p:txBody>
          <a:bodyPr wrap="square" rtlCol="0">
            <a:spAutoFit/>
          </a:bodyPr>
          <a:lstStyle/>
          <a:p>
            <a:pPr algn="ctr"/>
            <a:r>
              <a:rPr lang="fr-FR" b="1" dirty="0">
                <a:solidFill>
                  <a:srgbClr val="FF0000"/>
                </a:solidFill>
              </a:rPr>
              <a:t>Cette image de CRASH d’un avion est difficile à supporter, mais elle se renouvelle chaque jour en terme de mortalité</a:t>
            </a:r>
          </a:p>
        </p:txBody>
      </p:sp>
    </p:spTree>
    <p:extLst>
      <p:ext uri="{BB962C8B-B14F-4D97-AF65-F5344CB8AC3E}">
        <p14:creationId xmlns:p14="http://schemas.microsoft.com/office/powerpoint/2010/main" val="2005287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rgbClr val="FFC000"/>
          </a:solidFill>
        </p:spPr>
        <p:txBody>
          <a:bodyPr>
            <a:normAutofit/>
          </a:bodyPr>
          <a:lstStyle/>
          <a:p>
            <a:r>
              <a:rPr lang="fr-FR" dirty="0">
                <a:solidFill>
                  <a:srgbClr val="FF0000"/>
                </a:solidFill>
              </a:rPr>
              <a:t>Cette image est plus parlante </a:t>
            </a:r>
          </a:p>
        </p:txBody>
      </p:sp>
      <p:pic>
        <p:nvPicPr>
          <p:cNvPr id="1026" name="Picture 2" descr="C:\Users\papa\bureau\100000 personn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532290" cy="423691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27584" y="5733256"/>
            <a:ext cx="7560840" cy="646331"/>
          </a:xfrm>
          <a:prstGeom prst="rect">
            <a:avLst/>
          </a:prstGeom>
          <a:solidFill>
            <a:srgbClr val="FFC000"/>
          </a:solidFill>
        </p:spPr>
        <p:txBody>
          <a:bodyPr wrap="square" rtlCol="0">
            <a:spAutoFit/>
          </a:bodyPr>
          <a:lstStyle/>
          <a:p>
            <a:pPr algn="ctr"/>
            <a:r>
              <a:rPr lang="fr-FR" sz="3600" dirty="0"/>
              <a:t>Rassemblement de </a:t>
            </a:r>
            <a:r>
              <a:rPr lang="fr-FR" sz="3600" b="1" dirty="0">
                <a:solidFill>
                  <a:srgbClr val="FF0000"/>
                </a:solidFill>
              </a:rPr>
              <a:t>100.000 personnes</a:t>
            </a:r>
          </a:p>
        </p:txBody>
      </p:sp>
    </p:spTree>
    <p:extLst>
      <p:ext uri="{BB962C8B-B14F-4D97-AF65-F5344CB8AC3E}">
        <p14:creationId xmlns:p14="http://schemas.microsoft.com/office/powerpoint/2010/main" val="2604832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fontScale="90000"/>
          </a:bodyPr>
          <a:lstStyle/>
          <a:p>
            <a:r>
              <a:rPr lang="fr-FR" dirty="0"/>
              <a:t>Mais une foule de 3.000.000 de personnes, c’est cela !!!</a:t>
            </a:r>
          </a:p>
        </p:txBody>
      </p:sp>
      <p:pic>
        <p:nvPicPr>
          <p:cNvPr id="1026" name="Picture 2" descr="C:\Users\papa\bureau\4-millions-de-personnes-dans-les-rues-de-France-un-rassemblement-sans-preceden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700808"/>
            <a:ext cx="6912768" cy="482234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220072" y="1916832"/>
            <a:ext cx="2880320" cy="923330"/>
          </a:xfrm>
          <a:prstGeom prst="rect">
            <a:avLst/>
          </a:prstGeom>
          <a:solidFill>
            <a:srgbClr val="FFC000"/>
          </a:solidFill>
        </p:spPr>
        <p:txBody>
          <a:bodyPr wrap="square" rtlCol="0">
            <a:spAutoFit/>
          </a:bodyPr>
          <a:lstStyle/>
          <a:p>
            <a:pPr algn="ctr"/>
            <a:r>
              <a:rPr lang="fr-FR" b="1" dirty="0">
                <a:solidFill>
                  <a:srgbClr val="FF0000"/>
                </a:solidFill>
              </a:rPr>
              <a:t>A ce jour, la </a:t>
            </a:r>
            <a:r>
              <a:rPr lang="fr-FR" b="1" dirty="0" err="1">
                <a:solidFill>
                  <a:srgbClr val="FF0000"/>
                </a:solidFill>
              </a:rPr>
              <a:t>Covid</a:t>
            </a:r>
            <a:r>
              <a:rPr lang="fr-FR" b="1" dirty="0">
                <a:solidFill>
                  <a:srgbClr val="FF0000"/>
                </a:solidFill>
              </a:rPr>
              <a:t> a fait 3.000.000 de morts </a:t>
            </a:r>
          </a:p>
          <a:p>
            <a:pPr algn="ctr"/>
            <a:r>
              <a:rPr lang="fr-FR" b="1" dirty="0">
                <a:solidFill>
                  <a:srgbClr val="FF0000"/>
                </a:solidFill>
              </a:rPr>
              <a:t>dans le monde</a:t>
            </a:r>
          </a:p>
        </p:txBody>
      </p:sp>
    </p:spTree>
    <p:extLst>
      <p:ext uri="{BB962C8B-B14F-4D97-AF65-F5344CB8AC3E}">
        <p14:creationId xmlns:p14="http://schemas.microsoft.com/office/powerpoint/2010/main" val="4238094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fr-FR" dirty="0"/>
              <a:t>La </a:t>
            </a:r>
            <a:r>
              <a:rPr lang="fr-FR" dirty="0" err="1"/>
              <a:t>C</a:t>
            </a:r>
            <a:r>
              <a:rPr lang="fr-FR"/>
              <a:t>ovid</a:t>
            </a:r>
            <a:r>
              <a:rPr lang="fr-FR" dirty="0"/>
              <a:t> dans le monde</a:t>
            </a:r>
          </a:p>
        </p:txBody>
      </p:sp>
      <p:pic>
        <p:nvPicPr>
          <p:cNvPr id="4098" name="Picture 2" descr="C:\Users\papa\bureau\2390557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0320" y="1600200"/>
            <a:ext cx="662336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34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fr-FR" dirty="0"/>
              <a:t>Nombre de décès et pourcentage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09210816"/>
              </p:ext>
            </p:extLst>
          </p:nvPr>
        </p:nvGraphicFramePr>
        <p:xfrm>
          <a:off x="1547664" y="1556792"/>
          <a:ext cx="5976664" cy="4399902"/>
        </p:xfrm>
        <a:graphic>
          <a:graphicData uri="http://schemas.openxmlformats.org/drawingml/2006/table">
            <a:tbl>
              <a:tblPr/>
              <a:tblGrid>
                <a:gridCol w="1379669">
                  <a:extLst>
                    <a:ext uri="{9D8B030D-6E8A-4147-A177-3AD203B41FA5}">
                      <a16:colId xmlns:a16="http://schemas.microsoft.com/office/drawing/2014/main" xmlns="" val="20000"/>
                    </a:ext>
                  </a:extLst>
                </a:gridCol>
                <a:gridCol w="2089543">
                  <a:extLst>
                    <a:ext uri="{9D8B030D-6E8A-4147-A177-3AD203B41FA5}">
                      <a16:colId xmlns:a16="http://schemas.microsoft.com/office/drawing/2014/main" xmlns="" val="20001"/>
                    </a:ext>
                  </a:extLst>
                </a:gridCol>
                <a:gridCol w="2507452">
                  <a:extLst>
                    <a:ext uri="{9D8B030D-6E8A-4147-A177-3AD203B41FA5}">
                      <a16:colId xmlns:a16="http://schemas.microsoft.com/office/drawing/2014/main" xmlns="" val="20002"/>
                    </a:ext>
                  </a:extLst>
                </a:gridCol>
              </a:tblGrid>
              <a:tr h="538277">
                <a:tc>
                  <a:txBody>
                    <a:bodyPr/>
                    <a:lstStyle/>
                    <a:p>
                      <a:pPr algn="ctr" fontAlgn="t"/>
                      <a:r>
                        <a:rPr lang="fr-FR" sz="1400" b="1" dirty="0">
                          <a:solidFill>
                            <a:srgbClr val="FF0000"/>
                          </a:solidFill>
                          <a:effectLst/>
                        </a:rPr>
                        <a:t>Pays</a:t>
                      </a:r>
                    </a:p>
                  </a:txBody>
                  <a:tcPr marL="72024" marR="72024" marT="72024" marB="720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algn="ctr" fontAlgn="t"/>
                      <a:r>
                        <a:rPr lang="fr-FR" sz="1400" b="1" dirty="0">
                          <a:solidFill>
                            <a:srgbClr val="FF0000"/>
                          </a:solidFill>
                          <a:effectLst/>
                        </a:rPr>
                        <a:t>Nombre de décès</a:t>
                      </a:r>
                    </a:p>
                  </a:txBody>
                  <a:tcPr marL="72024" marR="72024" marT="72024" marB="720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algn="ctr" fontAlgn="t"/>
                      <a:r>
                        <a:rPr lang="fr-FR" sz="1400" b="1" dirty="0">
                          <a:solidFill>
                            <a:srgbClr val="FF0000"/>
                          </a:solidFill>
                          <a:effectLst/>
                        </a:rPr>
                        <a:t>Pourcentage de la population décédée</a:t>
                      </a:r>
                    </a:p>
                  </a:txBody>
                  <a:tcPr marL="72024" marR="72024" marT="72024" marB="7202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470353">
                <a:tc>
                  <a:txBody>
                    <a:bodyPr/>
                    <a:lstStyle/>
                    <a:p>
                      <a:pPr fontAlgn="auto"/>
                      <a:r>
                        <a:rPr lang="fr-FR" sz="1400" b="1">
                          <a:effectLst/>
                        </a:rPr>
                        <a:t>Etats-Unis</a:t>
                      </a:r>
                      <a:endParaRPr lang="fr-FR" sz="1400">
                        <a:effectLst/>
                      </a:endParaRP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dirty="0">
                          <a:effectLst/>
                        </a:rPr>
                        <a:t>571 922</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dirty="0">
                          <a:effectLst/>
                        </a:rPr>
                        <a:t>0.17%</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269139">
                <a:tc>
                  <a:txBody>
                    <a:bodyPr/>
                    <a:lstStyle/>
                    <a:p>
                      <a:pPr fontAlgn="auto"/>
                      <a:r>
                        <a:rPr lang="fr-FR" sz="1400" b="1">
                          <a:effectLst/>
                        </a:rPr>
                        <a:t>Brésil</a:t>
                      </a:r>
                      <a:endParaRPr lang="fr-FR" sz="1400">
                        <a:effectLst/>
                      </a:endParaRP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a:effectLst/>
                        </a:rPr>
                        <a:t>389 492</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a:effectLst/>
                        </a:rPr>
                        <a:t>0.19%</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459164">
                <a:tc>
                  <a:txBody>
                    <a:bodyPr/>
                    <a:lstStyle/>
                    <a:p>
                      <a:pPr fontAlgn="auto"/>
                      <a:r>
                        <a:rPr lang="fr-FR" sz="1400" b="1">
                          <a:effectLst/>
                        </a:rPr>
                        <a:t>Mexique</a:t>
                      </a:r>
                      <a:endParaRPr lang="fr-FR" sz="1400">
                        <a:effectLst/>
                      </a:endParaRP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a:effectLst/>
                        </a:rPr>
                        <a:t>214 853</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a:effectLst/>
                        </a:rPr>
                        <a:t>0.17%</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extLst>
                  <a:ext uri="{0D108BD9-81ED-4DB2-BD59-A6C34878D82A}">
                    <a16:rowId xmlns:a16="http://schemas.microsoft.com/office/drawing/2014/main" xmlns="" val="10003"/>
                  </a:ext>
                </a:extLst>
              </a:tr>
              <a:tr h="269139">
                <a:tc>
                  <a:txBody>
                    <a:bodyPr/>
                    <a:lstStyle/>
                    <a:p>
                      <a:pPr fontAlgn="auto"/>
                      <a:r>
                        <a:rPr lang="fr-FR" sz="1400" b="1">
                          <a:effectLst/>
                        </a:rPr>
                        <a:t>Inde</a:t>
                      </a:r>
                      <a:endParaRPr lang="fr-FR" sz="1400">
                        <a:effectLst/>
                      </a:endParaRP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a:effectLst/>
                        </a:rPr>
                        <a:t>192 311</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a:effectLst/>
                        </a:rPr>
                        <a:t>0.01%</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extLst>
                  <a:ext uri="{0D108BD9-81ED-4DB2-BD59-A6C34878D82A}">
                    <a16:rowId xmlns:a16="http://schemas.microsoft.com/office/drawing/2014/main" xmlns="" val="10004"/>
                  </a:ext>
                </a:extLst>
              </a:tr>
              <a:tr h="654784">
                <a:tc>
                  <a:txBody>
                    <a:bodyPr/>
                    <a:lstStyle/>
                    <a:p>
                      <a:pPr fontAlgn="auto"/>
                      <a:r>
                        <a:rPr lang="fr-FR" sz="1400" b="1">
                          <a:effectLst/>
                        </a:rPr>
                        <a:t>Royaume-Uni</a:t>
                      </a:r>
                      <a:endParaRPr lang="fr-FR" sz="1400">
                        <a:effectLst/>
                      </a:endParaRP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a:effectLst/>
                        </a:rPr>
                        <a:t>127 670</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dirty="0">
                          <a:effectLst/>
                        </a:rPr>
                        <a:t>0.19%</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extLst>
                  <a:ext uri="{0D108BD9-81ED-4DB2-BD59-A6C34878D82A}">
                    <a16:rowId xmlns:a16="http://schemas.microsoft.com/office/drawing/2014/main" xmlns="" val="10005"/>
                  </a:ext>
                </a:extLst>
              </a:tr>
              <a:tr h="269139">
                <a:tc>
                  <a:txBody>
                    <a:bodyPr/>
                    <a:lstStyle/>
                    <a:p>
                      <a:pPr fontAlgn="auto"/>
                      <a:r>
                        <a:rPr lang="fr-FR" sz="1400" b="1">
                          <a:effectLst/>
                        </a:rPr>
                        <a:t>Italie</a:t>
                      </a:r>
                      <a:endParaRPr lang="fr-FR" sz="1400">
                        <a:effectLst/>
                      </a:endParaRP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a:effectLst/>
                        </a:rPr>
                        <a:t>119 021</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a:effectLst/>
                        </a:rPr>
                        <a:t>0.20%</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extLst>
                  <a:ext uri="{0D108BD9-81ED-4DB2-BD59-A6C34878D82A}">
                    <a16:rowId xmlns:a16="http://schemas.microsoft.com/office/drawing/2014/main" xmlns="" val="10006"/>
                  </a:ext>
                </a:extLst>
              </a:tr>
              <a:tr h="459164">
                <a:tc>
                  <a:txBody>
                    <a:bodyPr/>
                    <a:lstStyle/>
                    <a:p>
                      <a:pPr fontAlgn="auto"/>
                      <a:r>
                        <a:rPr lang="fr-FR" sz="1400" b="1">
                          <a:effectLst/>
                        </a:rPr>
                        <a:t>Russie</a:t>
                      </a:r>
                      <a:endParaRPr lang="fr-FR" sz="1400">
                        <a:effectLst/>
                      </a:endParaRP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a:effectLst/>
                        </a:rPr>
                        <a:t>106 434</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a:effectLst/>
                        </a:rPr>
                        <a:t>0.07%</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extLst>
                  <a:ext uri="{0D108BD9-81ED-4DB2-BD59-A6C34878D82A}">
                    <a16:rowId xmlns:a16="http://schemas.microsoft.com/office/drawing/2014/main" xmlns="" val="10007"/>
                  </a:ext>
                </a:extLst>
              </a:tr>
              <a:tr h="459164">
                <a:tc>
                  <a:txBody>
                    <a:bodyPr/>
                    <a:lstStyle/>
                    <a:p>
                      <a:pPr fontAlgn="auto"/>
                      <a:r>
                        <a:rPr lang="fr-FR" sz="1400" b="1">
                          <a:effectLst/>
                        </a:rPr>
                        <a:t>France</a:t>
                      </a:r>
                      <a:endParaRPr lang="fr-FR" sz="1400">
                        <a:effectLst/>
                      </a:endParaRP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b="1">
                          <a:effectLst/>
                        </a:rPr>
                        <a:t>102 872</a:t>
                      </a:r>
                      <a:endParaRPr lang="fr-FR" sz="1400">
                        <a:effectLst/>
                      </a:endParaRP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b="1">
                          <a:effectLst/>
                        </a:rPr>
                        <a:t>0.15%</a:t>
                      </a:r>
                      <a:endParaRPr lang="fr-FR" sz="1400">
                        <a:effectLst/>
                      </a:endParaRP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extLst>
                  <a:ext uri="{0D108BD9-81ED-4DB2-BD59-A6C34878D82A}">
                    <a16:rowId xmlns:a16="http://schemas.microsoft.com/office/drawing/2014/main" xmlns="" val="10008"/>
                  </a:ext>
                </a:extLst>
              </a:tr>
              <a:tr h="470353">
                <a:tc>
                  <a:txBody>
                    <a:bodyPr/>
                    <a:lstStyle/>
                    <a:p>
                      <a:pPr fontAlgn="auto"/>
                      <a:r>
                        <a:rPr lang="fr-FR" sz="1400" b="1">
                          <a:effectLst/>
                        </a:rPr>
                        <a:t>Allemagne</a:t>
                      </a:r>
                      <a:endParaRPr lang="fr-FR" sz="1400">
                        <a:effectLst/>
                      </a:endParaRP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a:effectLst/>
                        </a:rPr>
                        <a:t>81 612</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fontAlgn="auto"/>
                      <a:r>
                        <a:rPr lang="fr-FR" sz="1400" dirty="0">
                          <a:effectLst/>
                        </a:rPr>
                        <a:t>0.10%</a:t>
                      </a:r>
                    </a:p>
                  </a:txBody>
                  <a:tcPr marL="72024" marR="72024" marT="36012" marB="3601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475216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fr-FR" dirty="0"/>
              <a:t>Données épidémiologiques (1)</a:t>
            </a:r>
          </a:p>
        </p:txBody>
      </p:sp>
      <p:sp>
        <p:nvSpPr>
          <p:cNvPr id="3" name="Espace réservé du contenu 2"/>
          <p:cNvSpPr>
            <a:spLocks noGrp="1"/>
          </p:cNvSpPr>
          <p:nvPr>
            <p:ph idx="1"/>
          </p:nvPr>
        </p:nvSpPr>
        <p:spPr>
          <a:xfrm>
            <a:off x="457200" y="1600206"/>
            <a:ext cx="8229600" cy="4983156"/>
          </a:xfrm>
          <a:solidFill>
            <a:srgbClr val="FFC000"/>
          </a:solidFill>
        </p:spPr>
        <p:txBody>
          <a:bodyPr>
            <a:noAutofit/>
          </a:bodyPr>
          <a:lstStyle/>
          <a:p>
            <a:pPr algn="just"/>
            <a:r>
              <a:rPr lang="fr-FR" sz="2000" b="1" dirty="0"/>
              <a:t>Le chiffre symbolique de 100.000 personnes décédées du coronavirus en France est officiellement atteint. </a:t>
            </a:r>
          </a:p>
          <a:p>
            <a:pPr algn="just"/>
            <a:r>
              <a:rPr lang="fr-FR" sz="2000" b="1" dirty="0"/>
              <a:t>Lors de la première vague en mai 2020, Santé publique France indiquait que 84 % des décès concernaient des personnes atteintes de comorbidités et 92 % étaient âgées de plus de 65 ans. </a:t>
            </a:r>
          </a:p>
          <a:p>
            <a:pPr algn="just"/>
            <a:r>
              <a:rPr lang="fr-FR" sz="2000" b="1" dirty="0"/>
              <a:t>Ce taux reste toujours élevé un an après, chez ces personnes et/ou atteintes de </a:t>
            </a:r>
            <a:r>
              <a:rPr lang="fr-FR" sz="2000" b="1" dirty="0" err="1"/>
              <a:t>commorbidités</a:t>
            </a:r>
            <a:r>
              <a:rPr lang="fr-FR" sz="2000" b="1" dirty="0"/>
              <a:t>.</a:t>
            </a:r>
          </a:p>
          <a:p>
            <a:pPr algn="just"/>
            <a:r>
              <a:rPr lang="fr-FR" sz="2000" b="1" dirty="0"/>
              <a:t>Ce sont majoritairement des hommes (58%), âgés en moyenne de 84 et 85 ans et 93 % des personnes décédées avaient 65 ans et plus, et atteints d’une ou plusieurs comorbidités.</a:t>
            </a:r>
          </a:p>
          <a:p>
            <a:pPr algn="just"/>
            <a:r>
              <a:rPr lang="fr-FR" sz="2000" b="1" dirty="0"/>
              <a:t>Sur 43.000 certificats de décès reçus par le </a:t>
            </a:r>
            <a:r>
              <a:rPr lang="fr-FR" sz="2000" b="1" dirty="0" err="1"/>
              <a:t>CépiDc</a:t>
            </a:r>
            <a:r>
              <a:rPr lang="fr-FR" sz="2000" b="1" dirty="0"/>
              <a:t>, 65 % des personnes décédées étaient déjà fragilisées par une ou plusieurs pathologies (hypertension artérielle et pathologies cardiaques).</a:t>
            </a:r>
          </a:p>
          <a:p>
            <a:pPr algn="just"/>
            <a:r>
              <a:rPr lang="fr-FR" sz="2000" b="1" dirty="0"/>
              <a:t>Chez les plus jeunes (moins de 20 ans), seules douze personnes sont mortes de la maladie en France..</a:t>
            </a:r>
          </a:p>
          <a:p>
            <a:endParaRPr lang="fr-FR" sz="2000" dirty="0"/>
          </a:p>
        </p:txBody>
      </p:sp>
    </p:spTree>
    <p:extLst>
      <p:ext uri="{BB962C8B-B14F-4D97-AF65-F5344CB8AC3E}">
        <p14:creationId xmlns:p14="http://schemas.microsoft.com/office/powerpoint/2010/main" val="1951813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A6C973-D183-43C4-8FB4-7FE759BD95DE}"/>
              </a:ext>
            </a:extLst>
          </p:cNvPr>
          <p:cNvSpPr>
            <a:spLocks noGrp="1"/>
          </p:cNvSpPr>
          <p:nvPr>
            <p:ph type="title"/>
          </p:nvPr>
        </p:nvSpPr>
        <p:spPr>
          <a:solidFill>
            <a:srgbClr val="FFC000"/>
          </a:solidFill>
        </p:spPr>
        <p:txBody>
          <a:bodyPr/>
          <a:lstStyle/>
          <a:p>
            <a:r>
              <a:rPr lang="fr-FR" dirty="0"/>
              <a:t>Données épidémiologiques (2)</a:t>
            </a:r>
          </a:p>
        </p:txBody>
      </p:sp>
      <p:sp>
        <p:nvSpPr>
          <p:cNvPr id="3" name="Espace réservé du contenu 2">
            <a:extLst>
              <a:ext uri="{FF2B5EF4-FFF2-40B4-BE49-F238E27FC236}">
                <a16:creationId xmlns:a16="http://schemas.microsoft.com/office/drawing/2014/main" xmlns="" id="{646A8404-3754-4E1F-AF42-6899D2F34147}"/>
              </a:ext>
            </a:extLst>
          </p:cNvPr>
          <p:cNvSpPr>
            <a:spLocks noGrp="1"/>
          </p:cNvSpPr>
          <p:nvPr>
            <p:ph idx="1"/>
          </p:nvPr>
        </p:nvSpPr>
        <p:spPr>
          <a:xfrm>
            <a:off x="457200" y="1600206"/>
            <a:ext cx="8229600" cy="4853130"/>
          </a:xfrm>
          <a:solidFill>
            <a:srgbClr val="FFC000"/>
          </a:solidFill>
        </p:spPr>
        <p:txBody>
          <a:bodyPr>
            <a:normAutofit fontScale="77500" lnSpcReduction="20000"/>
          </a:bodyPr>
          <a:lstStyle/>
          <a:p>
            <a:pPr algn="just"/>
            <a:r>
              <a:rPr lang="fr-FR" sz="3200" b="1" dirty="0"/>
              <a:t>Morts à l’hôpital</a:t>
            </a:r>
          </a:p>
          <a:p>
            <a:pPr marL="0" indent="0" algn="just">
              <a:buNone/>
            </a:pPr>
            <a:r>
              <a:rPr lang="fr-FR" b="1" dirty="0"/>
              <a:t>E</a:t>
            </a:r>
            <a:r>
              <a:rPr lang="fr-FR" sz="3200" b="1" dirty="0"/>
              <a:t>ntre le 1er mars 2020 et le 6 avril 2021, 71.208 décès sont survenus au cours d’une hospitalisation. </a:t>
            </a:r>
          </a:p>
          <a:p>
            <a:pPr algn="just"/>
            <a:r>
              <a:rPr lang="fr-FR" sz="3200" b="1" dirty="0"/>
              <a:t>Morts hors hospitalisation</a:t>
            </a:r>
          </a:p>
          <a:p>
            <a:pPr marL="0" indent="0" algn="just">
              <a:buNone/>
            </a:pPr>
            <a:r>
              <a:rPr lang="fr-FR" sz="3200" b="1" dirty="0"/>
              <a:t>26.093 autres décès ont eu lieu dans les établissements d’hébergement pour personnes âgées (</a:t>
            </a:r>
            <a:r>
              <a:rPr lang="fr-FR" sz="3200" b="1" dirty="0" err="1"/>
              <a:t>Ehpad</a:t>
            </a:r>
            <a:r>
              <a:rPr lang="fr-FR" sz="3200" b="1" dirty="0"/>
              <a:t>) et autres établissements sociaux et médico-sociaux.</a:t>
            </a:r>
          </a:p>
          <a:p>
            <a:pPr algn="just"/>
            <a:r>
              <a:rPr lang="fr-FR" sz="3200" b="1" dirty="0"/>
              <a:t>Les régions les plus endeuillées en France </a:t>
            </a:r>
          </a:p>
          <a:p>
            <a:pPr marL="0" indent="0" algn="just">
              <a:buNone/>
            </a:pPr>
            <a:r>
              <a:rPr lang="fr-FR" sz="3200" b="1" dirty="0"/>
              <a:t>Ile-de-France, Grand-Est, Auvergne-Rhône-Alpes, Bourgogne-Franche-Comté, Provence-Alpes-Côte-d’Azur</a:t>
            </a:r>
            <a:r>
              <a:rPr lang="fr-FR" b="1" dirty="0"/>
              <a:t>, Hauts de France.</a:t>
            </a:r>
          </a:p>
          <a:p>
            <a:pPr algn="just"/>
            <a:r>
              <a:rPr lang="fr-FR" b="1" dirty="0"/>
              <a:t>L</a:t>
            </a:r>
            <a:r>
              <a:rPr lang="fr-FR" sz="3200" b="1" dirty="0"/>
              <a:t>es Autorités ont peiné à organiser le décompte. Il </a:t>
            </a:r>
            <a:r>
              <a:rPr lang="fr-FR" sz="3200" b="1" dirty="0" err="1"/>
              <a:t>restedonc</a:t>
            </a:r>
            <a:r>
              <a:rPr lang="fr-FR" sz="3200" b="1" dirty="0"/>
              <a:t> encore  </a:t>
            </a:r>
            <a:r>
              <a:rPr lang="fr-FR" b="1" dirty="0"/>
              <a:t>des incertitudes sur les chiffres </a:t>
            </a:r>
            <a:r>
              <a:rPr lang="fr-FR" sz="3200" b="1" dirty="0"/>
              <a:t>des morts en </a:t>
            </a:r>
            <a:r>
              <a:rPr lang="fr-FR" sz="3200" b="1" dirty="0" err="1"/>
              <a:t>Ehpad</a:t>
            </a:r>
            <a:r>
              <a:rPr lang="fr-FR" sz="3200" b="1" dirty="0"/>
              <a:t>.</a:t>
            </a:r>
          </a:p>
          <a:p>
            <a:endParaRPr lang="fr-FR" dirty="0"/>
          </a:p>
        </p:txBody>
      </p:sp>
    </p:spTree>
    <p:extLst>
      <p:ext uri="{BB962C8B-B14F-4D97-AF65-F5344CB8AC3E}">
        <p14:creationId xmlns:p14="http://schemas.microsoft.com/office/powerpoint/2010/main" val="771480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fr-FR" dirty="0"/>
              <a:t>Données épidémiologiques (3)</a:t>
            </a:r>
          </a:p>
        </p:txBody>
      </p:sp>
      <p:sp>
        <p:nvSpPr>
          <p:cNvPr id="3" name="Espace réservé du contenu 2"/>
          <p:cNvSpPr>
            <a:spLocks noGrp="1"/>
          </p:cNvSpPr>
          <p:nvPr>
            <p:ph idx="1"/>
          </p:nvPr>
        </p:nvSpPr>
        <p:spPr>
          <a:xfrm>
            <a:off x="457200" y="1600206"/>
            <a:ext cx="8229600" cy="4781122"/>
          </a:xfrm>
          <a:solidFill>
            <a:srgbClr val="FFC000"/>
          </a:solidFill>
        </p:spPr>
        <p:txBody>
          <a:bodyPr>
            <a:noAutofit/>
          </a:bodyPr>
          <a:lstStyle/>
          <a:p>
            <a:pPr algn="just"/>
            <a:r>
              <a:rPr lang="fr-FR" sz="1800" b="1" dirty="0"/>
              <a:t>Le 13 avril 2021, l’</a:t>
            </a:r>
            <a:r>
              <a:rPr lang="fr-FR" sz="1800" b="1" dirty="0" err="1"/>
              <a:t>ARSd'Occitanie</a:t>
            </a:r>
            <a:r>
              <a:rPr lang="fr-FR" sz="1800" b="1" dirty="0"/>
              <a:t> annonce que 97, 9 % des résidents des 880 </a:t>
            </a:r>
            <a:r>
              <a:rPr lang="fr-FR" sz="1800" b="1" dirty="0" err="1"/>
              <a:t>Ehpad</a:t>
            </a:r>
            <a:r>
              <a:rPr lang="fr-FR" sz="1800" b="1" dirty="0"/>
              <a:t> de la région ont bénéficié d'une première injection du vaccin contre le Covid-19. </a:t>
            </a:r>
          </a:p>
          <a:p>
            <a:pPr algn="just"/>
            <a:r>
              <a:rPr lang="fr-FR" sz="1800" b="1" dirty="0"/>
              <a:t>Un véritable soulagement et une lueur d'espoir après un an de crise sanitaire. Mais le problème n'est pourtant toujours pas résolu.</a:t>
            </a:r>
          </a:p>
          <a:p>
            <a:pPr algn="just"/>
            <a:r>
              <a:rPr lang="fr-FR" sz="1800" b="1" dirty="0"/>
              <a:t>Selon les informations de France 3 Occitanie, plusieurs résidents de </a:t>
            </a:r>
            <a:r>
              <a:rPr lang="fr-FR" sz="1800" b="1" dirty="0" err="1"/>
              <a:t>l'Ehpad</a:t>
            </a:r>
            <a:r>
              <a:rPr lang="fr-FR" sz="1800" b="1" dirty="0"/>
              <a:t> Marie Lehmann à Balma (Haute-Garonne) ont contracté la maladie alors qu'ils avaient été vaccinés. </a:t>
            </a:r>
          </a:p>
          <a:p>
            <a:pPr algn="just"/>
            <a:r>
              <a:rPr lang="fr-FR" sz="1800" b="1" dirty="0"/>
              <a:t>Positifs au </a:t>
            </a:r>
            <a:r>
              <a:rPr lang="fr-FR" sz="1800" b="1" dirty="0" err="1"/>
              <a:t>Covid</a:t>
            </a:r>
            <a:r>
              <a:rPr lang="fr-FR" sz="1800" b="1" dirty="0"/>
              <a:t> mais sans forme grave. Nous savions plus ou moins que le Pfizer n'empêchait pas de contracter le virus mais ce qui nous a rassuré c'est qu'aucune forme grave ne s'est développée." </a:t>
            </a:r>
          </a:p>
          <a:p>
            <a:pPr algn="just"/>
            <a:r>
              <a:rPr lang="fr-FR" sz="1800" b="1" dirty="0"/>
              <a:t>Plusieurs autres membres de la résidence, également vaccinés, ont également développé la maladie appartenant au variant anglais sous une forme asymptomatique ou ne nécessitant pas une hospitalisation.</a:t>
            </a:r>
          </a:p>
          <a:p>
            <a:pPr algn="just"/>
            <a:r>
              <a:rPr lang="fr-FR" sz="1800" b="1" dirty="0"/>
              <a:t>Toujours selon nos informations, plusieurs autres </a:t>
            </a:r>
            <a:r>
              <a:rPr lang="fr-FR" sz="1800" b="1" dirty="0" err="1"/>
              <a:t>Ehpad</a:t>
            </a:r>
            <a:r>
              <a:rPr lang="fr-FR" sz="1800" b="1" dirty="0"/>
              <a:t> de Toulouse et de ses environs sont concernés par ce phénomène.</a:t>
            </a:r>
          </a:p>
          <a:p>
            <a:endParaRPr lang="fr-FR" sz="1800" dirty="0"/>
          </a:p>
        </p:txBody>
      </p:sp>
    </p:spTree>
    <p:extLst>
      <p:ext uri="{BB962C8B-B14F-4D97-AF65-F5344CB8AC3E}">
        <p14:creationId xmlns:p14="http://schemas.microsoft.com/office/powerpoint/2010/main" val="27503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5890666"/>
          </a:xfrm>
          <a:solidFill>
            <a:srgbClr val="0070C0"/>
          </a:solidFill>
        </p:spPr>
        <p:txBody>
          <a:bodyPr>
            <a:normAutofit fontScale="90000"/>
          </a:bodyPr>
          <a:lstStyle/>
          <a:p>
            <a:r>
              <a:rPr lang="fr-FR" dirty="0">
                <a:solidFill>
                  <a:srgbClr val="FFFF00"/>
                </a:solidFill>
              </a:rPr>
              <a:t>Centre National </a:t>
            </a:r>
            <a:br>
              <a:rPr lang="fr-FR" dirty="0">
                <a:solidFill>
                  <a:srgbClr val="FFFF00"/>
                </a:solidFill>
              </a:rPr>
            </a:br>
            <a:r>
              <a:rPr lang="fr-FR" sz="3600" dirty="0">
                <a:solidFill>
                  <a:srgbClr val="FFFF00"/>
                </a:solidFill>
              </a:rPr>
              <a:t>d’Etudes et de Recherches en Podologie</a:t>
            </a:r>
            <a:br>
              <a:rPr lang="fr-FR" sz="3600" dirty="0">
                <a:solidFill>
                  <a:srgbClr val="FFFF00"/>
                </a:solidFill>
              </a:rPr>
            </a:br>
            <a:r>
              <a:rPr lang="fr-FR" sz="3600" dirty="0">
                <a:solidFill>
                  <a:srgbClr val="FFFF00"/>
                </a:solidFill>
              </a:rPr>
              <a:t>(CNERP)</a:t>
            </a:r>
            <a:br>
              <a:rPr lang="fr-FR" sz="3600" dirty="0">
                <a:solidFill>
                  <a:srgbClr val="FFFF00"/>
                </a:solidFill>
              </a:rPr>
            </a:br>
            <a:r>
              <a:rPr lang="fr-FR" sz="3600" dirty="0">
                <a:solidFill>
                  <a:srgbClr val="FFFF00"/>
                </a:solidFill>
              </a:rPr>
              <a:t/>
            </a:r>
            <a:br>
              <a:rPr lang="fr-FR" sz="3600" dirty="0">
                <a:solidFill>
                  <a:srgbClr val="FFFF00"/>
                </a:solidFill>
              </a:rPr>
            </a:br>
            <a:r>
              <a:rPr lang="fr-FR" sz="3100" dirty="0">
                <a:solidFill>
                  <a:srgbClr val="FFFF00"/>
                </a:solidFill>
              </a:rPr>
              <a:t>Monsieur Gérard PEYRAC </a:t>
            </a:r>
            <a:br>
              <a:rPr lang="fr-FR" sz="3100" dirty="0">
                <a:solidFill>
                  <a:srgbClr val="FFFF00"/>
                </a:solidFill>
              </a:rPr>
            </a:br>
            <a:r>
              <a:rPr lang="fr-FR" sz="3100" dirty="0" err="1">
                <a:solidFill>
                  <a:srgbClr val="FFFF00"/>
                </a:solidFill>
              </a:rPr>
              <a:t>Chev</a:t>
            </a:r>
            <a:r>
              <a:rPr lang="fr-FR" sz="3100" dirty="0">
                <a:solidFill>
                  <a:srgbClr val="FFFF00"/>
                </a:solidFill>
              </a:rPr>
              <a:t>. ONM, Méd. Or du Service National</a:t>
            </a:r>
            <a:br>
              <a:rPr lang="fr-FR" sz="3100" dirty="0">
                <a:solidFill>
                  <a:srgbClr val="FFFF00"/>
                </a:solidFill>
              </a:rPr>
            </a:br>
            <a:r>
              <a:rPr lang="fr-FR" sz="3100" dirty="0">
                <a:solidFill>
                  <a:srgbClr val="FFFF00"/>
                </a:solidFill>
              </a:rPr>
              <a:t>Directeur</a:t>
            </a:r>
            <a:br>
              <a:rPr lang="fr-FR" sz="3100" dirty="0">
                <a:solidFill>
                  <a:srgbClr val="FFFF00"/>
                </a:solidFill>
              </a:rPr>
            </a:br>
            <a:r>
              <a:rPr lang="fr-FR" sz="3100" dirty="0">
                <a:solidFill>
                  <a:srgbClr val="FFFF00"/>
                </a:solidFill>
              </a:rPr>
              <a:t/>
            </a:r>
            <a:br>
              <a:rPr lang="fr-FR" sz="3100" dirty="0">
                <a:solidFill>
                  <a:srgbClr val="FFFF00"/>
                </a:solidFill>
              </a:rPr>
            </a:br>
            <a:r>
              <a:rPr lang="fr-FR" sz="3100" dirty="0">
                <a:solidFill>
                  <a:srgbClr val="FFFF00"/>
                </a:solidFill>
              </a:rPr>
              <a:t>Monsieur Michel LER.OY</a:t>
            </a:r>
            <a:br>
              <a:rPr lang="fr-FR" sz="3100" dirty="0">
                <a:solidFill>
                  <a:srgbClr val="FFFF00"/>
                </a:solidFill>
              </a:rPr>
            </a:br>
            <a:r>
              <a:rPr lang="fr-FR" sz="3100" dirty="0" err="1">
                <a:solidFill>
                  <a:srgbClr val="FFFF00"/>
                </a:solidFill>
              </a:rPr>
              <a:t>Chev</a:t>
            </a:r>
            <a:r>
              <a:rPr lang="fr-FR" sz="3100" dirty="0">
                <a:solidFill>
                  <a:srgbClr val="FFFF00"/>
                </a:solidFill>
              </a:rPr>
              <a:t>. ONM, Médaille Sécurité Intérieure, </a:t>
            </a:r>
            <a:br>
              <a:rPr lang="fr-FR" sz="3100" dirty="0">
                <a:solidFill>
                  <a:srgbClr val="FFFF00"/>
                </a:solidFill>
              </a:rPr>
            </a:br>
            <a:r>
              <a:rPr lang="fr-FR" sz="3100" dirty="0">
                <a:solidFill>
                  <a:srgbClr val="FFFF00"/>
                </a:solidFill>
              </a:rPr>
              <a:t>Méd. Or du Service National </a:t>
            </a:r>
            <a:br>
              <a:rPr lang="fr-FR" sz="3100" dirty="0">
                <a:solidFill>
                  <a:srgbClr val="FFFF00"/>
                </a:solidFill>
              </a:rPr>
            </a:br>
            <a:r>
              <a:rPr lang="fr-FR" sz="3100" dirty="0">
                <a:solidFill>
                  <a:srgbClr val="FFFF00"/>
                </a:solidFill>
              </a:rPr>
              <a:t>Rédacteur et Chef de Projet</a:t>
            </a:r>
            <a:r>
              <a:rPr lang="fr-FR" dirty="0">
                <a:solidFill>
                  <a:srgbClr val="FFFF00"/>
                </a:solidFill>
              </a:rPr>
              <a:t/>
            </a:r>
            <a:br>
              <a:rPr lang="fr-FR" dirty="0">
                <a:solidFill>
                  <a:srgbClr val="FFFF00"/>
                </a:solidFill>
              </a:rPr>
            </a:br>
            <a:endParaRPr lang="fr-FR" dirty="0">
              <a:solidFill>
                <a:srgbClr val="FFFF00"/>
              </a:solidFill>
            </a:endParaRPr>
          </a:p>
        </p:txBody>
      </p:sp>
    </p:spTree>
    <p:extLst>
      <p:ext uri="{BB962C8B-B14F-4D97-AF65-F5344CB8AC3E}">
        <p14:creationId xmlns:p14="http://schemas.microsoft.com/office/powerpoint/2010/main" val="2440296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14E4274-7FA2-43D9-9C34-9BCF92049E74}"/>
              </a:ext>
            </a:extLst>
          </p:cNvPr>
          <p:cNvSpPr>
            <a:spLocks noGrp="1"/>
          </p:cNvSpPr>
          <p:nvPr>
            <p:ph type="title"/>
          </p:nvPr>
        </p:nvSpPr>
        <p:spPr>
          <a:solidFill>
            <a:srgbClr val="FFC000"/>
          </a:solidFill>
        </p:spPr>
        <p:txBody>
          <a:bodyPr/>
          <a:lstStyle/>
          <a:p>
            <a:r>
              <a:rPr lang="fr-FR" dirty="0"/>
              <a:t>Données épidémiologiques (4)</a:t>
            </a:r>
          </a:p>
        </p:txBody>
      </p:sp>
      <p:sp>
        <p:nvSpPr>
          <p:cNvPr id="3" name="Espace réservé du contenu 2">
            <a:extLst>
              <a:ext uri="{FF2B5EF4-FFF2-40B4-BE49-F238E27FC236}">
                <a16:creationId xmlns:a16="http://schemas.microsoft.com/office/drawing/2014/main" xmlns="" id="{ABF4B01C-125D-4C75-9AE1-9AD46D654909}"/>
              </a:ext>
            </a:extLst>
          </p:cNvPr>
          <p:cNvSpPr>
            <a:spLocks noGrp="1"/>
          </p:cNvSpPr>
          <p:nvPr>
            <p:ph idx="1"/>
          </p:nvPr>
        </p:nvSpPr>
        <p:spPr>
          <a:xfrm>
            <a:off x="457200" y="1600206"/>
            <a:ext cx="8229600" cy="4925138"/>
          </a:xfrm>
          <a:solidFill>
            <a:srgbClr val="FFC000"/>
          </a:solidFill>
        </p:spPr>
        <p:txBody>
          <a:bodyPr>
            <a:normAutofit fontScale="47500" lnSpcReduction="20000"/>
          </a:bodyPr>
          <a:lstStyle/>
          <a:p>
            <a:pPr algn="just"/>
            <a:r>
              <a:rPr lang="fr-FR" sz="3800" b="1" dirty="0"/>
              <a:t>Les délais d'immunisation sont plus longs chez les personnes âgées</a:t>
            </a:r>
          </a:p>
          <a:p>
            <a:pPr algn="just"/>
            <a:r>
              <a:rPr lang="fr-FR" sz="3800" b="1" dirty="0"/>
              <a:t>Après la première injection, il faut compter 15 jours avant que l'immunité ne commence à se mettre en place. </a:t>
            </a:r>
          </a:p>
          <a:p>
            <a:pPr algn="just"/>
            <a:r>
              <a:rPr lang="fr-FR" sz="3800" b="1" dirty="0"/>
              <a:t>La quantité d'anticorps augmente ensuite progressivement puis intervient la seconde injection, trois semaines plus tard pour une immunité complète. </a:t>
            </a:r>
          </a:p>
          <a:p>
            <a:pPr algn="just"/>
            <a:r>
              <a:rPr lang="fr-FR" sz="3800" b="1" dirty="0"/>
              <a:t>Le vaccin est sûrement actuellement la meilleure protection contre la maladie. Mais la probabilité de développer le </a:t>
            </a:r>
            <a:r>
              <a:rPr lang="fr-FR" sz="3800" b="1" dirty="0" err="1"/>
              <a:t>Covid</a:t>
            </a:r>
            <a:r>
              <a:rPr lang="fr-FR" sz="3800" b="1" dirty="0"/>
              <a:t> n'est pas nulle. </a:t>
            </a:r>
          </a:p>
          <a:p>
            <a:pPr algn="just"/>
            <a:r>
              <a:rPr lang="fr-FR" sz="3800" b="1" dirty="0"/>
              <a:t>L'objectif de ce vaccin est avant tout de limiter les formes graves du coronavirus. </a:t>
            </a:r>
          </a:p>
          <a:p>
            <a:pPr algn="just"/>
            <a:r>
              <a:rPr lang="fr-FR" sz="3800" b="1" dirty="0"/>
              <a:t>Même contaminés, les vaccins sont efficaces car  la démonstration est faite d’une réduction drastique de la mortalité : elle est réduite de 72 % deux à trois semaines après la première dose, et, une semaine après la deuxième dose, aucun décès n'a été répertorié."</a:t>
            </a:r>
          </a:p>
          <a:p>
            <a:pPr algn="just"/>
            <a:r>
              <a:rPr lang="fr-FR" sz="3800" b="1" dirty="0"/>
              <a:t>Concernant plus spécifiquement les séniors et leur réponse immunitaire plus faible en raison de l'âge, le constat est également positif "sur 62 000 personnes de plus de 80 ans ayant reçu le Pfizer-</a:t>
            </a:r>
            <a:r>
              <a:rPr lang="fr-FR" sz="3800" b="1" dirty="0" err="1"/>
              <a:t>BioNTech</a:t>
            </a:r>
            <a:r>
              <a:rPr lang="fr-FR" sz="3800" b="1" dirty="0"/>
              <a:t>.</a:t>
            </a:r>
          </a:p>
          <a:p>
            <a:pPr algn="just"/>
            <a:r>
              <a:rPr lang="fr-FR" sz="3800" b="1" dirty="0"/>
              <a:t>L'efficacité est de 60 à 70 % après la première dose et de 89 % deux semaines après la seconde, soit des valeurs très similaires à celles obtenues sur des personnes plus jeunes."</a:t>
            </a:r>
          </a:p>
          <a:p>
            <a:pPr algn="just"/>
            <a:r>
              <a:rPr lang="fr-FR" sz="3800" b="1" dirty="0"/>
              <a:t>Autre élément non-négligeable : le taux d'hospitalisation et la mortalité sont aussi fortement réduits.</a:t>
            </a:r>
          </a:p>
          <a:p>
            <a:endParaRPr lang="fr-FR" dirty="0"/>
          </a:p>
        </p:txBody>
      </p:sp>
    </p:spTree>
    <p:extLst>
      <p:ext uri="{BB962C8B-B14F-4D97-AF65-F5344CB8AC3E}">
        <p14:creationId xmlns:p14="http://schemas.microsoft.com/office/powerpoint/2010/main" val="3240758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E53C1A9-CB9C-4EF6-A217-F53C77B153FA}"/>
              </a:ext>
            </a:extLst>
          </p:cNvPr>
          <p:cNvSpPr>
            <a:spLocks noGrp="1"/>
          </p:cNvSpPr>
          <p:nvPr>
            <p:ph type="title"/>
          </p:nvPr>
        </p:nvSpPr>
        <p:spPr>
          <a:xfrm>
            <a:off x="628650" y="99312"/>
            <a:ext cx="7886700" cy="825722"/>
          </a:xfrm>
          <a:solidFill>
            <a:srgbClr val="FFC000"/>
          </a:solidFill>
        </p:spPr>
        <p:txBody>
          <a:bodyPr>
            <a:normAutofit fontScale="90000"/>
          </a:bodyPr>
          <a:lstStyle/>
          <a:p>
            <a:pPr algn="ctr"/>
            <a:r>
              <a:rPr lang="fr-FR" dirty="0"/>
              <a:t>La perspective de l’an II-</a:t>
            </a:r>
            <a:r>
              <a:rPr lang="fr-FR" dirty="0" err="1"/>
              <a:t>Covid</a:t>
            </a:r>
            <a:r>
              <a:rPr lang="fr-FR" dirty="0"/>
              <a:t> 19 (1)</a:t>
            </a:r>
          </a:p>
        </p:txBody>
      </p:sp>
      <p:sp>
        <p:nvSpPr>
          <p:cNvPr id="3" name="Espace réservé du contenu 2">
            <a:extLst>
              <a:ext uri="{FF2B5EF4-FFF2-40B4-BE49-F238E27FC236}">
                <a16:creationId xmlns:a16="http://schemas.microsoft.com/office/drawing/2014/main" xmlns="" id="{3A1E7966-F27E-4AC7-8814-E1B3A700581F}"/>
              </a:ext>
            </a:extLst>
          </p:cNvPr>
          <p:cNvSpPr>
            <a:spLocks noGrp="1"/>
          </p:cNvSpPr>
          <p:nvPr>
            <p:ph idx="1"/>
          </p:nvPr>
        </p:nvSpPr>
        <p:spPr>
          <a:xfrm>
            <a:off x="628650" y="1063254"/>
            <a:ext cx="7886700" cy="5678113"/>
          </a:xfrm>
          <a:solidFill>
            <a:srgbClr val="FFC000"/>
          </a:solidFill>
        </p:spPr>
        <p:txBody>
          <a:bodyPr>
            <a:normAutofit fontScale="25000" lnSpcReduction="20000"/>
          </a:bodyPr>
          <a:lstStyle/>
          <a:p>
            <a:pPr algn="just"/>
            <a:r>
              <a:rPr lang="fr-FR" sz="7200" b="1" dirty="0">
                <a:latin typeface="Bodoni MT" panose="02070603080606020203" pitchFamily="18" charset="0"/>
              </a:rPr>
              <a:t>‘’ Le virus circule en France à une vitesse que même les prévisions les plus pessimistes n'avaient pas anticipé.’’</a:t>
            </a:r>
          </a:p>
          <a:p>
            <a:pPr algn="just"/>
            <a:r>
              <a:rPr lang="fr-FR" sz="7200" b="1" dirty="0">
                <a:latin typeface="Bodoni MT" panose="02070603080606020203" pitchFamily="18" charset="0"/>
              </a:rPr>
              <a:t>Quelques jours après le deuxième confinement, avant même que l'on puisse voir l'effet de ce dernier, la courbe fléchissait de manière tout aussi inexplicable.</a:t>
            </a:r>
          </a:p>
          <a:p>
            <a:pPr algn="just"/>
            <a:r>
              <a:rPr lang="fr-FR" sz="7200" b="1" dirty="0">
                <a:latin typeface="Bodoni MT" panose="02070603080606020203" pitchFamily="18" charset="0"/>
              </a:rPr>
              <a:t>De nombreux modèles épidémiologiques ont été développés pour tenter de prédire l'évolution de l'épidémie, mais le nombre de paramètres est tellement élevé (respect des mesures barrières, taux de reproduction efficace, formation de clusters, part des asymptomatiques...), le temps froid et humide joue un rôle défavorable ; la progression des campagnes de vaccination sont encore peu inopérante même s’il existe un frémissement</a:t>
            </a:r>
          </a:p>
          <a:p>
            <a:pPr algn="just"/>
            <a:r>
              <a:rPr lang="fr-FR" sz="7200" b="1" dirty="0">
                <a:latin typeface="Bodoni MT" panose="02070603080606020203" pitchFamily="18" charset="0"/>
              </a:rPr>
              <a:t>Une mutation importante du virus constitue la grande crainte des scientifiques car une mutation du virus pourrait rendre le vaccin inopérant ou plus dangereux. Ce pourrait être le cas du variant brésilien et du variant indien.</a:t>
            </a:r>
          </a:p>
          <a:p>
            <a:pPr algn="just"/>
            <a:r>
              <a:rPr lang="fr-FR" sz="7200" b="1" dirty="0">
                <a:latin typeface="Bodoni MT" panose="02070603080606020203" pitchFamily="18" charset="0"/>
              </a:rPr>
              <a:t>L'apparition récente des nouvelles mutations semble-t-il mineures n’ont pas affecté l'efficacité du vaccin du moins pour le moment. Néanmoins, le risque est élevé : plus de 300.000 mutations du Sars-CoV-2 ont été séquencées dans le monde et plus le virus circule, plus il est susceptible de muter pour s'adapter à son hôte.</a:t>
            </a:r>
          </a:p>
          <a:p>
            <a:pPr algn="just"/>
            <a:r>
              <a:rPr lang="fr-FR" sz="7200" b="1" dirty="0">
                <a:latin typeface="Bodoni MT" panose="02070603080606020203" pitchFamily="18" charset="0"/>
              </a:rPr>
              <a:t>Les fabricants de vaccins ne s’affolent pas pour autant car ils se disent capables de délivrer un nouveau vaccin en six semaines ».</a:t>
            </a:r>
          </a:p>
          <a:p>
            <a:pPr algn="just"/>
            <a:r>
              <a:rPr lang="fr-FR" sz="7200" b="1" dirty="0">
                <a:latin typeface="Bodoni MT" panose="02070603080606020203" pitchFamily="18" charset="0"/>
              </a:rPr>
              <a:t>La technologie du vaccin à ARN messager a, en effet, révolutionné l'industrie avec un développement en un temps record et une efficacité inégalée par rapport aux vaccins classiques.</a:t>
            </a:r>
          </a:p>
          <a:p>
            <a:endParaRPr lang="fr-FR" dirty="0"/>
          </a:p>
        </p:txBody>
      </p:sp>
    </p:spTree>
    <p:extLst>
      <p:ext uri="{BB962C8B-B14F-4D97-AF65-F5344CB8AC3E}">
        <p14:creationId xmlns:p14="http://schemas.microsoft.com/office/powerpoint/2010/main" val="2193666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928" y="106472"/>
            <a:ext cx="8640960" cy="1143000"/>
          </a:xfrm>
          <a:solidFill>
            <a:srgbClr val="FFC000"/>
          </a:solidFill>
        </p:spPr>
        <p:txBody>
          <a:bodyPr>
            <a:normAutofit fontScale="90000"/>
          </a:bodyPr>
          <a:lstStyle/>
          <a:p>
            <a:r>
              <a:rPr lang="fr-FR" dirty="0"/>
              <a:t>Quelques précisions sur ces nouveaux </a:t>
            </a:r>
            <a:r>
              <a:rPr lang="fr-FR" dirty="0" err="1"/>
              <a:t>variants</a:t>
            </a:r>
            <a:r>
              <a:rPr lang="fr-FR" dirty="0"/>
              <a:t> : le variant indien ou B.1.617 (1)</a:t>
            </a:r>
          </a:p>
        </p:txBody>
      </p:sp>
      <p:sp>
        <p:nvSpPr>
          <p:cNvPr id="3" name="Espace réservé du contenu 2"/>
          <p:cNvSpPr>
            <a:spLocks noGrp="1"/>
          </p:cNvSpPr>
          <p:nvPr>
            <p:ph idx="1"/>
          </p:nvPr>
        </p:nvSpPr>
        <p:spPr>
          <a:xfrm>
            <a:off x="251520" y="1412776"/>
            <a:ext cx="8568952" cy="5328592"/>
          </a:xfrm>
          <a:solidFill>
            <a:srgbClr val="FFC000"/>
          </a:solidFill>
        </p:spPr>
        <p:txBody>
          <a:bodyPr>
            <a:noAutofit/>
          </a:bodyPr>
          <a:lstStyle/>
          <a:p>
            <a:pPr algn="just"/>
            <a:r>
              <a:rPr lang="fr-FR" sz="1600" b="1" dirty="0">
                <a:solidFill>
                  <a:prstClr val="black"/>
                </a:solidFill>
              </a:rPr>
              <a:t>Nouveau mutant du Sars-CoV-2 qui résulte de "</a:t>
            </a:r>
            <a:r>
              <a:rPr lang="fr-FR" sz="1600" b="1" i="1" dirty="0">
                <a:solidFill>
                  <a:prstClr val="black"/>
                </a:solidFill>
              </a:rPr>
              <a:t>quinze mutations spécifiques«  antérieures, classé VOC (préoccupant) repéré pour la première fois le 5 octobre 2020 près de Nagpur", </a:t>
            </a:r>
            <a:r>
              <a:rPr lang="fr-FR" sz="1600" b="1" dirty="0">
                <a:solidFill>
                  <a:prstClr val="black"/>
                </a:solidFill>
              </a:rPr>
              <a:t>une ville du centre de l'Inde située dans le </a:t>
            </a:r>
            <a:r>
              <a:rPr lang="fr-FR" sz="1600" b="1" dirty="0" err="1">
                <a:solidFill>
                  <a:prstClr val="black"/>
                </a:solidFill>
              </a:rPr>
              <a:t>Maharashtra</a:t>
            </a:r>
            <a:r>
              <a:rPr lang="fr-FR" sz="1600" b="1" dirty="0">
                <a:solidFill>
                  <a:prstClr val="black"/>
                </a:solidFill>
              </a:rPr>
              <a:t> où </a:t>
            </a:r>
            <a:r>
              <a:rPr lang="fr-FR" sz="1600" dirty="0"/>
              <a:t>65% des nouveaux malades ont </a:t>
            </a:r>
            <a:r>
              <a:rPr lang="fr-FR" sz="1600" b="1" dirty="0"/>
              <a:t>moins de 45 ans</a:t>
            </a:r>
            <a:endParaRPr lang="fr-FR" sz="1600" b="1" dirty="0">
              <a:solidFill>
                <a:prstClr val="black"/>
              </a:solidFill>
            </a:endParaRPr>
          </a:p>
          <a:p>
            <a:pPr algn="just"/>
            <a:r>
              <a:rPr lang="fr-FR" sz="1600" b="1" dirty="0"/>
              <a:t>Il ressemblerait pour le moment aux </a:t>
            </a:r>
            <a:r>
              <a:rPr lang="fr-FR" sz="1600" b="1" dirty="0" err="1"/>
              <a:t>variants</a:t>
            </a:r>
            <a:r>
              <a:rPr lang="fr-FR" sz="1600" b="1" dirty="0"/>
              <a:t> brésiliens et sud-africains (mutations déjà connues L452R repéré aux Etats Unis et E484Q Afrique du sud et Brésil)</a:t>
            </a:r>
          </a:p>
          <a:p>
            <a:pPr algn="just"/>
            <a:r>
              <a:rPr lang="fr-FR" sz="1600" b="1" dirty="0"/>
              <a:t>Responsable de près de 55% des contaminations dans cet état, 2 à 10% des contaminations à la Covid-19 dans le reste de l’Inde d’où une flambée épidémique.</a:t>
            </a:r>
          </a:p>
          <a:p>
            <a:pPr algn="just"/>
            <a:r>
              <a:rPr lang="fr-FR" sz="1600" b="1" dirty="0"/>
              <a:t>L’Inde a été ajoutée à la liste des pays en provenance desquels les voyageurs feront l'objet d'un contrôle accru et d'une quarantaine obligatoire de 10 jours, </a:t>
            </a:r>
          </a:p>
          <a:p>
            <a:pPr algn="just"/>
            <a:r>
              <a:rPr lang="fr-FR" sz="1600" b="1" dirty="0"/>
              <a:t>Caractéristiques générales : double mutation portant sur la protéine Spike donc possibilité de plus grande résistance aux vaccins mais aussi aux résistance aux anticorps.</a:t>
            </a:r>
          </a:p>
          <a:p>
            <a:pPr algn="just"/>
            <a:r>
              <a:rPr lang="fr-FR" sz="1600" b="1" dirty="0"/>
              <a:t>Ces deux mutations sont déjà connues des scientifiques : </a:t>
            </a:r>
          </a:p>
          <a:p>
            <a:pPr algn="just"/>
            <a:r>
              <a:rPr lang="fr-FR" sz="1600" b="1" dirty="0"/>
              <a:t>L452R qui a déjà été détectée dans le variant B.1.526.1, repéré aux Etats Unis.</a:t>
            </a:r>
          </a:p>
          <a:p>
            <a:pPr algn="just"/>
            <a:r>
              <a:rPr lang="fr-FR" sz="1600" b="1" dirty="0"/>
              <a:t>E484Q qui ressemble à une mutation présente dans les </a:t>
            </a:r>
            <a:r>
              <a:rPr lang="fr-FR" sz="1600" b="1" dirty="0" err="1"/>
              <a:t>variants</a:t>
            </a:r>
            <a:r>
              <a:rPr lang="fr-FR" sz="1600" b="1" dirty="0"/>
              <a:t> identifiés en Afrique du Sud et au Brésil.</a:t>
            </a:r>
          </a:p>
          <a:p>
            <a:pPr algn="just"/>
            <a:r>
              <a:rPr lang="fr-FR" sz="1600" b="1" dirty="0"/>
              <a:t>Sa contagiosité est élevée. Plusieurs cas sont présents en Europe (France (?), UK, Belgique, Grèce, Suisse, sporadiquement en UK et Allemagne) mais aussi en Espagne, en Asie (Singapour, Corée du Sud) en Turquie, à Bahreïn, </a:t>
            </a:r>
            <a:r>
              <a:rPr lang="fr-FR" sz="1600" b="1" dirty="0">
                <a:solidFill>
                  <a:srgbClr val="303030"/>
                </a:solidFill>
              </a:rPr>
              <a:t>en Océanie (Australie, Nouvelle-Zélande), aux USA </a:t>
            </a:r>
            <a:r>
              <a:rPr lang="fr-FR" sz="1600" b="1" dirty="0"/>
              <a:t>et au Canada ainsi qu’en Afrique (Nigéria) et en Guadeloupe.</a:t>
            </a:r>
          </a:p>
        </p:txBody>
      </p:sp>
    </p:spTree>
    <p:extLst>
      <p:ext uri="{BB962C8B-B14F-4D97-AF65-F5344CB8AC3E}">
        <p14:creationId xmlns:p14="http://schemas.microsoft.com/office/powerpoint/2010/main" val="2003446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1143000"/>
          </a:xfrm>
          <a:solidFill>
            <a:srgbClr val="FFC000"/>
          </a:solidFill>
        </p:spPr>
        <p:txBody>
          <a:bodyPr>
            <a:normAutofit fontScale="90000"/>
          </a:bodyPr>
          <a:lstStyle/>
          <a:p>
            <a:r>
              <a:rPr lang="fr-FR" dirty="0"/>
              <a:t>Quelques précisions sur ces nouveaux </a:t>
            </a:r>
            <a:r>
              <a:rPr lang="fr-FR" dirty="0" err="1"/>
              <a:t>variants</a:t>
            </a:r>
            <a:r>
              <a:rPr lang="fr-FR" dirty="0"/>
              <a:t> : le variant indien ou B.1.617 (2)</a:t>
            </a:r>
          </a:p>
        </p:txBody>
      </p:sp>
      <p:sp>
        <p:nvSpPr>
          <p:cNvPr id="3" name="Espace réservé du contenu 2"/>
          <p:cNvSpPr>
            <a:spLocks noGrp="1"/>
          </p:cNvSpPr>
          <p:nvPr>
            <p:ph idx="1"/>
          </p:nvPr>
        </p:nvSpPr>
        <p:spPr>
          <a:xfrm>
            <a:off x="457200" y="1600206"/>
            <a:ext cx="8229600" cy="4997146"/>
          </a:xfrm>
          <a:solidFill>
            <a:srgbClr val="FFC000"/>
          </a:solidFill>
        </p:spPr>
        <p:txBody>
          <a:bodyPr>
            <a:normAutofit/>
          </a:bodyPr>
          <a:lstStyle/>
          <a:p>
            <a:pPr algn="just"/>
            <a:r>
              <a:rPr lang="fr-FR" sz="1800" b="1" dirty="0"/>
              <a:t>Les symptômes :  symptômes typiques de la Covid-19 : céphalées, congestion nasale, maux de gorge, douleurs musculaire, diarrhée, épistaxis, saignement de la gorge, toux et éternuements.</a:t>
            </a:r>
          </a:p>
          <a:p>
            <a:pPr algn="just"/>
            <a:r>
              <a:rPr lang="fr-FR" sz="1800" b="1" dirty="0"/>
              <a:t>Ses dangers sur le long terme : Une légère augmentation de la transmissibilité [du virus], "un impact significatif en termes d'échappement immunitaire " dû à E484K, une fragilisation possible de l'immunité de la population, Double mutant : pourquoi ?</a:t>
            </a:r>
          </a:p>
          <a:p>
            <a:pPr algn="just"/>
            <a:r>
              <a:rPr lang="fr-FR" sz="1800" b="1" dirty="0"/>
              <a:t>Détection possible par un test RT-PCR, </a:t>
            </a:r>
          </a:p>
          <a:p>
            <a:pPr algn="just"/>
            <a:r>
              <a:rPr lang="fr-FR" sz="1800" b="1" dirty="0"/>
              <a:t>Peut-être plus contagieux chez les jeunes et les enfants car affecte beaucoup de sujets de ces catégories. </a:t>
            </a:r>
          </a:p>
          <a:p>
            <a:pPr algn="just"/>
            <a:r>
              <a:rPr lang="fr-FR" sz="1800" b="1" dirty="0"/>
              <a:t>La double mutation présente sur le variant indien augmenterait sa capacité de transmission aux jeunes et aux enfants. </a:t>
            </a:r>
          </a:p>
          <a:p>
            <a:pPr algn="just"/>
            <a:r>
              <a:rPr lang="fr-FR" sz="1800" b="1" dirty="0"/>
              <a:t>C’est inquiétant mais cela demande vérification. Ce constat n'est pas étayé par des publications. </a:t>
            </a:r>
          </a:p>
          <a:p>
            <a:pPr algn="just"/>
            <a:r>
              <a:rPr lang="fr-FR" sz="1800" b="1" dirty="0"/>
              <a:t>Des indications pourraient suggérer que le virus devient plus virulent, mais ce n'est pas confirmé".</a:t>
            </a:r>
          </a:p>
          <a:p>
            <a:pPr algn="just"/>
            <a:endParaRPr lang="fr-FR" sz="1800" dirty="0"/>
          </a:p>
        </p:txBody>
      </p:sp>
    </p:spTree>
    <p:extLst>
      <p:ext uri="{BB962C8B-B14F-4D97-AF65-F5344CB8AC3E}">
        <p14:creationId xmlns:p14="http://schemas.microsoft.com/office/powerpoint/2010/main" val="2929757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620688"/>
            <a:ext cx="8661648" cy="1143000"/>
          </a:xfrm>
          <a:solidFill>
            <a:srgbClr val="FFC000"/>
          </a:solidFill>
        </p:spPr>
        <p:txBody>
          <a:bodyPr>
            <a:normAutofit fontScale="90000"/>
          </a:bodyPr>
          <a:lstStyle/>
          <a:p>
            <a:r>
              <a:rPr lang="fr-FR" dirty="0"/>
              <a:t>Quelques précisions sur ces nouveaux </a:t>
            </a:r>
            <a:r>
              <a:rPr lang="fr-FR" dirty="0" err="1"/>
              <a:t>variants</a:t>
            </a:r>
            <a:r>
              <a:rPr lang="fr-FR" dirty="0"/>
              <a:t> : le variant indien ou B.1.617 (3)</a:t>
            </a:r>
          </a:p>
        </p:txBody>
      </p:sp>
      <p:sp>
        <p:nvSpPr>
          <p:cNvPr id="3" name="Espace réservé du contenu 2"/>
          <p:cNvSpPr>
            <a:spLocks noGrp="1"/>
          </p:cNvSpPr>
          <p:nvPr>
            <p:ph idx="1"/>
          </p:nvPr>
        </p:nvSpPr>
        <p:spPr>
          <a:xfrm>
            <a:off x="395536" y="2132856"/>
            <a:ext cx="8229600" cy="4061042"/>
          </a:xfrm>
          <a:solidFill>
            <a:srgbClr val="FFC000"/>
          </a:solidFill>
        </p:spPr>
        <p:txBody>
          <a:bodyPr>
            <a:normAutofit fontScale="70000" lnSpcReduction="20000"/>
          </a:bodyPr>
          <a:lstStyle/>
          <a:p>
            <a:pPr algn="just"/>
            <a:r>
              <a:rPr lang="fr-FR" b="1" dirty="0"/>
              <a:t>Il semblerait que les personnes déjà infectées et celles vaccinées par les vaccins qui utilisent un vecteur type adénovirus offrent une moindre protection (</a:t>
            </a:r>
            <a:r>
              <a:rPr lang="fr-FR" b="1" dirty="0" err="1"/>
              <a:t>AstraZeneca</a:t>
            </a:r>
            <a:r>
              <a:rPr lang="fr-FR" b="1" dirty="0"/>
              <a:t>, Johnson &amp; Johnson ou celui de Chine)</a:t>
            </a:r>
          </a:p>
          <a:p>
            <a:pPr algn="just"/>
            <a:r>
              <a:rPr lang="fr-FR" b="1" dirty="0"/>
              <a:t>"Deux positions (les deux mutations préalablement décrites) semblent être particulièrement puissantes, parce qu'elles peuvent échapper aux anticorps", </a:t>
            </a:r>
          </a:p>
          <a:p>
            <a:pPr algn="just"/>
            <a:r>
              <a:rPr lang="fr-FR" b="1" dirty="0"/>
              <a:t>Pour le moment, les vaccins administrés comme les sérums d'</a:t>
            </a:r>
            <a:r>
              <a:rPr lang="fr-FR" b="1" dirty="0" err="1"/>
              <a:t>AstraZeneca</a:t>
            </a:r>
            <a:r>
              <a:rPr lang="fr-FR" b="1" dirty="0"/>
              <a:t>, de Johnson &amp; Johnson ou les vaccins chinois (</a:t>
            </a:r>
            <a:r>
              <a:rPr lang="fr-FR" b="1" dirty="0" err="1"/>
              <a:t>CoronoVac</a:t>
            </a:r>
            <a:r>
              <a:rPr lang="fr-FR" b="1" dirty="0"/>
              <a:t> de </a:t>
            </a:r>
            <a:r>
              <a:rPr lang="fr-FR" b="1" dirty="0" err="1"/>
              <a:t>Sinovac</a:t>
            </a:r>
            <a:r>
              <a:rPr lang="fr-FR" b="1" dirty="0"/>
              <a:t> et les deux vaccins de </a:t>
            </a:r>
            <a:r>
              <a:rPr lang="fr-FR" b="1" dirty="0" err="1"/>
              <a:t>Sinopharm</a:t>
            </a:r>
            <a:r>
              <a:rPr lang="fr-FR" b="1" dirty="0"/>
              <a:t>) ne protègeraient pas contre le variant indien. </a:t>
            </a:r>
          </a:p>
          <a:p>
            <a:pPr algn="just"/>
            <a:r>
              <a:rPr lang="fr-FR" b="1" dirty="0"/>
              <a:t>Ce variant pourrait également être "résistant aux traitements [de la </a:t>
            </a:r>
            <a:r>
              <a:rPr lang="fr-FR" b="1" dirty="0" err="1"/>
              <a:t>Covid</a:t>
            </a:r>
            <a:r>
              <a:rPr lang="fr-FR" b="1" dirty="0"/>
              <a:t>] comme les anticorps monoclonaux". </a:t>
            </a:r>
          </a:p>
          <a:p>
            <a:pPr algn="just"/>
            <a:endParaRPr lang="fr-FR" b="1" dirty="0"/>
          </a:p>
          <a:p>
            <a:endParaRPr lang="fr-FR" dirty="0"/>
          </a:p>
        </p:txBody>
      </p:sp>
    </p:spTree>
    <p:extLst>
      <p:ext uri="{BB962C8B-B14F-4D97-AF65-F5344CB8AC3E}">
        <p14:creationId xmlns:p14="http://schemas.microsoft.com/office/powerpoint/2010/main" val="4131770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1143000"/>
          </a:xfrm>
          <a:solidFill>
            <a:srgbClr val="FFC000"/>
          </a:solidFill>
        </p:spPr>
        <p:txBody>
          <a:bodyPr>
            <a:normAutofit fontScale="90000"/>
          </a:bodyPr>
          <a:lstStyle/>
          <a:p>
            <a:r>
              <a:rPr lang="fr-FR" sz="4000" dirty="0">
                <a:solidFill>
                  <a:prstClr val="black"/>
                </a:solidFill>
              </a:rPr>
              <a:t>Quelques précisions sur ces nouveaux variants : le variant brésilien ou</a:t>
            </a:r>
            <a:r>
              <a:rPr lang="fr-FR" sz="1600" b="0" i="0" dirty="0">
                <a:solidFill>
                  <a:srgbClr val="202124"/>
                </a:solidFill>
                <a:effectLst/>
                <a:latin typeface="arial" panose="020B0604020202020204" pitchFamily="34" charset="0"/>
              </a:rPr>
              <a:t> </a:t>
            </a:r>
            <a:r>
              <a:rPr lang="fr-FR" sz="3100" b="1" i="0" dirty="0">
                <a:solidFill>
                  <a:srgbClr val="202124"/>
                </a:solidFill>
                <a:effectLst/>
                <a:latin typeface="arial" panose="020B0604020202020204" pitchFamily="34" charset="0"/>
              </a:rPr>
              <a:t>B. 1.1.28</a:t>
            </a:r>
            <a:r>
              <a:rPr lang="fr-FR" sz="3100" b="1" dirty="0">
                <a:solidFill>
                  <a:prstClr val="black"/>
                </a:solidFill>
              </a:rPr>
              <a:t> </a:t>
            </a:r>
            <a:r>
              <a:rPr lang="fr-FR" sz="4000" dirty="0">
                <a:solidFill>
                  <a:prstClr val="black"/>
                </a:solidFill>
              </a:rPr>
              <a:t>(1)</a:t>
            </a:r>
            <a:endParaRPr lang="fr-FR" dirty="0"/>
          </a:p>
        </p:txBody>
      </p:sp>
      <p:sp>
        <p:nvSpPr>
          <p:cNvPr id="3" name="Espace réservé du contenu 2"/>
          <p:cNvSpPr>
            <a:spLocks noGrp="1"/>
          </p:cNvSpPr>
          <p:nvPr>
            <p:ph idx="1"/>
          </p:nvPr>
        </p:nvSpPr>
        <p:spPr>
          <a:xfrm>
            <a:off x="457200" y="1844824"/>
            <a:ext cx="8229600" cy="4349074"/>
          </a:xfrm>
          <a:solidFill>
            <a:srgbClr val="FFC000"/>
          </a:solidFill>
        </p:spPr>
        <p:txBody>
          <a:bodyPr>
            <a:normAutofit fontScale="25000" lnSpcReduction="20000"/>
          </a:bodyPr>
          <a:lstStyle/>
          <a:p>
            <a:pPr algn="just"/>
            <a:r>
              <a:rPr lang="fr-FR" sz="6400" b="1" i="0" dirty="0">
                <a:effectLst/>
              </a:rPr>
              <a:t>Le variant brésilien P1 présente deux mutations E484K et N501Y sur la protéine </a:t>
            </a:r>
            <a:r>
              <a:rPr lang="fr-FR" sz="6400" b="1" i="0" dirty="0" err="1">
                <a:effectLst/>
              </a:rPr>
              <a:t>Spyke</a:t>
            </a:r>
            <a:r>
              <a:rPr lang="fr-FR" sz="6400" b="1" i="0" dirty="0">
                <a:effectLst/>
              </a:rPr>
              <a:t> </a:t>
            </a:r>
          </a:p>
          <a:p>
            <a:pPr algn="just"/>
            <a:r>
              <a:rPr lang="fr-FR" sz="6400" b="1" dirty="0"/>
              <a:t>Il est </a:t>
            </a:r>
            <a:r>
              <a:rPr lang="fr-FR" sz="6400" b="1" i="0" dirty="0">
                <a:effectLst/>
              </a:rPr>
              <a:t>entre 40 et 120% plus transmissible mais aussi plus létal.</a:t>
            </a:r>
          </a:p>
          <a:p>
            <a:pPr algn="just"/>
            <a:r>
              <a:rPr lang="fr-FR" sz="6400" b="1" dirty="0"/>
              <a:t>L</a:t>
            </a:r>
            <a:r>
              <a:rPr lang="fr-FR" sz="6400" b="1" i="0" dirty="0">
                <a:effectLst/>
              </a:rPr>
              <a:t>e variant B1 pourrait ignorer une primo-infection. Enfin, selon les experts scientifiques, il serait plus transmissible… et plus létal.</a:t>
            </a:r>
          </a:p>
          <a:p>
            <a:pPr algn="just"/>
            <a:r>
              <a:rPr lang="fr-FR" sz="6400" b="1" dirty="0"/>
              <a:t>Ces </a:t>
            </a:r>
            <a:r>
              <a:rPr lang="fr-FR" sz="6400" b="1" i="0" dirty="0">
                <a:effectLst/>
              </a:rPr>
              <a:t>mutations sont particulièrement inquiétantes car la première permettrait aux virus d'échapper aux anticorps lors d'une réinfection ou après une vaccination.</a:t>
            </a:r>
          </a:p>
          <a:p>
            <a:pPr algn="just"/>
            <a:r>
              <a:rPr lang="fr-FR" sz="6400" b="1" i="0" dirty="0">
                <a:effectLst/>
              </a:rPr>
              <a:t>L'épidémie de Covid-19 flambe au Brésil, Argentine , Chili,  Afrique du Sud et Guyane (80 %) des cas. Il est modérément présent en Europe (10% des cas en France, 50% en Creuse), mais ce n'est qu'une question de temps avant qu’il ne remplace le britannique durant l'été 2021.</a:t>
            </a:r>
          </a:p>
          <a:p>
            <a:pPr algn="just"/>
            <a:r>
              <a:rPr lang="fr-FR" sz="6400" b="1" i="0" dirty="0">
                <a:effectLst/>
              </a:rPr>
              <a:t>Ce variant a nécessité un dispositif restrictif dont une quarantaine obligatoire. Suffira-t-il ? Il "faut à tout prix éviter le brassage de populations avec le Brésil, mais aussi avec la Guyane depuis quatre semaines avec une présence très majoritaire du variant BR-P1 « .</a:t>
            </a:r>
          </a:p>
          <a:p>
            <a:pPr algn="just"/>
            <a:r>
              <a:rPr lang="fr-FR" sz="6400" b="1" i="0" dirty="0">
                <a:effectLst/>
              </a:rPr>
              <a:t>En Amérique latine, la moitié des patients admis en soins intensifs ont moins de 40 ans. </a:t>
            </a:r>
          </a:p>
          <a:p>
            <a:pPr algn="just"/>
            <a:r>
              <a:rPr lang="fr-FR" sz="6400" b="1" i="0" dirty="0">
                <a:effectLst/>
              </a:rPr>
              <a:t>Cette tranche de la population serait devenue majoritaire dans ces services au mois de mars, avec 52,2% de patients de moins de 40 ans, contre 14,6 % au début de la pandémie. </a:t>
            </a:r>
          </a:p>
          <a:p>
            <a:pPr algn="just"/>
            <a:r>
              <a:rPr lang="fr-FR" sz="6400" b="1" i="0" dirty="0">
                <a:effectLst/>
              </a:rPr>
              <a:t>"Une telle augmentation pour ce groupe d'âge est très significative. Les malades plus jeunes présentent des cas plus graves« . L</a:t>
            </a:r>
            <a:r>
              <a:rPr lang="fr-FR" sz="6400" b="1" dirty="0"/>
              <a:t>e </a:t>
            </a:r>
            <a:r>
              <a:rPr lang="fr-FR" sz="6400" b="1" i="0" dirty="0">
                <a:effectLst/>
              </a:rPr>
              <a:t>variant P1 (ou 20J/501Y.V3) du coronavirus est suspecté d'être à l'origine de la propagation de formes sévères chez les plus jeunes.</a:t>
            </a:r>
          </a:p>
          <a:p>
            <a:pPr algn="just"/>
            <a:endParaRPr lang="fr-FR" sz="6400" b="1" i="0" dirty="0">
              <a:effectLst/>
            </a:endParaRPr>
          </a:p>
          <a:p>
            <a:pPr algn="just"/>
            <a:endParaRPr lang="fr-FR" sz="1800" b="0" i="0" dirty="0">
              <a:solidFill>
                <a:srgbClr val="1D1D1B"/>
              </a:solidFill>
              <a:effectLst/>
              <a:latin typeface="Montserrat" panose="00000500000000000000" pitchFamily="2" charset="0"/>
            </a:endParaRPr>
          </a:p>
        </p:txBody>
      </p:sp>
    </p:spTree>
    <p:extLst>
      <p:ext uri="{BB962C8B-B14F-4D97-AF65-F5344CB8AC3E}">
        <p14:creationId xmlns:p14="http://schemas.microsoft.com/office/powerpoint/2010/main" val="895279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60331"/>
            <a:ext cx="8640960" cy="1143000"/>
          </a:xfrm>
          <a:solidFill>
            <a:srgbClr val="FFC000"/>
          </a:solidFill>
        </p:spPr>
        <p:txBody>
          <a:bodyPr>
            <a:noAutofit/>
          </a:bodyPr>
          <a:lstStyle/>
          <a:p>
            <a:r>
              <a:rPr lang="fr-FR" sz="3600" dirty="0">
                <a:solidFill>
                  <a:prstClr val="black"/>
                </a:solidFill>
              </a:rPr>
              <a:t>Quelques précisions sur ces nouveaux variants : le variant brésilien ou B. 1.1.28  (2)</a:t>
            </a:r>
            <a:endParaRPr lang="fr-FR" sz="3600" dirty="0"/>
          </a:p>
        </p:txBody>
      </p:sp>
      <p:sp>
        <p:nvSpPr>
          <p:cNvPr id="3" name="Espace réservé du contenu 2"/>
          <p:cNvSpPr>
            <a:spLocks noGrp="1"/>
          </p:cNvSpPr>
          <p:nvPr>
            <p:ph idx="1"/>
          </p:nvPr>
        </p:nvSpPr>
        <p:spPr>
          <a:solidFill>
            <a:srgbClr val="FFC000"/>
          </a:solidFill>
        </p:spPr>
        <p:txBody>
          <a:bodyPr>
            <a:normAutofit fontScale="25000" lnSpcReduction="20000"/>
          </a:bodyPr>
          <a:lstStyle/>
          <a:p>
            <a:pPr algn="just"/>
            <a:r>
              <a:rPr lang="fr-FR" sz="7200" b="1" i="0" dirty="0">
                <a:solidFill>
                  <a:srgbClr val="1D1D1B"/>
                </a:solidFill>
                <a:effectLst/>
              </a:rPr>
              <a:t>Le rajeunissement des patients trouve ses explications dans le contexte socio-économique du Brésil. </a:t>
            </a:r>
          </a:p>
          <a:p>
            <a:pPr algn="just"/>
            <a:r>
              <a:rPr lang="fr-FR" sz="7200" b="1" dirty="0">
                <a:solidFill>
                  <a:srgbClr val="1D1D1B"/>
                </a:solidFill>
              </a:rPr>
              <a:t>En ce qui pourrait concerner la France, les jeunes pourraient être concernés directement puisque ce </a:t>
            </a:r>
            <a:r>
              <a:rPr lang="fr-FR" sz="7200" b="1" i="0" dirty="0">
                <a:solidFill>
                  <a:srgbClr val="1D1D1B"/>
                </a:solidFill>
                <a:effectLst/>
              </a:rPr>
              <a:t>sont également ceux "qui ne supportent plus l'absence de vie sociale, alors ils se rejoignent dans les bars« . </a:t>
            </a:r>
            <a:endParaRPr lang="fr-FR" sz="7200" b="1" dirty="0">
              <a:solidFill>
                <a:srgbClr val="1D1D1B"/>
              </a:solidFill>
            </a:endParaRPr>
          </a:p>
          <a:p>
            <a:pPr algn="just"/>
            <a:r>
              <a:rPr lang="fr-FR" sz="7200" b="1" i="0" dirty="0">
                <a:solidFill>
                  <a:srgbClr val="1D1D1B"/>
                </a:solidFill>
                <a:effectLst/>
              </a:rPr>
              <a:t>Faudra</a:t>
            </a:r>
            <a:r>
              <a:rPr lang="fr-FR" sz="7200" b="1" dirty="0">
                <a:solidFill>
                  <a:srgbClr val="1D1D1B"/>
                </a:solidFill>
              </a:rPr>
              <a:t>-t-il une nouvelle restriction des déplacements et de la vie sociale.</a:t>
            </a:r>
          </a:p>
          <a:p>
            <a:pPr marL="0" indent="0" algn="just">
              <a:buNone/>
            </a:pPr>
            <a:endParaRPr lang="fr-FR" sz="7200" b="1" i="0" dirty="0">
              <a:solidFill>
                <a:srgbClr val="1D1D1B"/>
              </a:solidFill>
              <a:effectLst/>
            </a:endParaRPr>
          </a:p>
          <a:p>
            <a:pPr marL="0" indent="0" algn="just">
              <a:buNone/>
            </a:pPr>
            <a:r>
              <a:rPr lang="fr-FR" sz="7200" b="1" i="0" dirty="0">
                <a:solidFill>
                  <a:srgbClr val="1D1D1B"/>
                </a:solidFill>
                <a:effectLst/>
              </a:rPr>
              <a:t>En cela, le variant brésilien est-il plus dangereux ?  </a:t>
            </a:r>
          </a:p>
          <a:p>
            <a:pPr marL="0" indent="0" algn="just">
              <a:buNone/>
            </a:pPr>
            <a:endParaRPr lang="fr-FR" sz="7200" b="1" i="0" dirty="0">
              <a:solidFill>
                <a:srgbClr val="1D1D1B"/>
              </a:solidFill>
              <a:effectLst/>
            </a:endParaRPr>
          </a:p>
          <a:p>
            <a:pPr algn="just"/>
            <a:r>
              <a:rPr lang="fr-FR" sz="7200" b="1" dirty="0">
                <a:solidFill>
                  <a:srgbClr val="1D1D1B"/>
                </a:solidFill>
              </a:rPr>
              <a:t>C</a:t>
            </a:r>
            <a:r>
              <a:rPr lang="fr-FR" sz="7200" b="1" i="0" dirty="0">
                <a:solidFill>
                  <a:srgbClr val="1D1D1B"/>
                </a:solidFill>
                <a:effectLst/>
              </a:rPr>
              <a:t>ette souche, qui s'est déjà largement propagée en Amérique latine est "une menace très sérieuse pour le monde".</a:t>
            </a:r>
          </a:p>
          <a:p>
            <a:pPr algn="just"/>
            <a:r>
              <a:rPr lang="fr-FR" sz="7200" b="1" i="0" dirty="0">
                <a:solidFill>
                  <a:srgbClr val="1D1D1B"/>
                </a:solidFill>
                <a:effectLst/>
              </a:rPr>
              <a:t>Il ne surtout "sous-estimer" le variant brésilien, P1 ou 20J/501Y.V3 du coronavirus, dont la "gravité pourrait saper les efforts de l'Europe, des États-Unis et de l'Asie à contenir cette pandémie".  </a:t>
            </a:r>
          </a:p>
          <a:p>
            <a:pPr algn="just"/>
            <a:r>
              <a:rPr lang="fr-FR" sz="7200" b="1" i="0" dirty="0">
                <a:solidFill>
                  <a:srgbClr val="1D1D1B"/>
                </a:solidFill>
                <a:effectLst/>
              </a:rPr>
              <a:t>Le danger de ce variant brésilien résiderait notamment dans sa capacité "à muter sans cesse". </a:t>
            </a:r>
          </a:p>
          <a:p>
            <a:pPr algn="just"/>
            <a:r>
              <a:rPr lang="fr-FR" sz="7200" b="1" dirty="0">
                <a:solidFill>
                  <a:srgbClr val="1D1D1B"/>
                </a:solidFill>
              </a:rPr>
              <a:t>Ce variant a déjà </a:t>
            </a:r>
            <a:r>
              <a:rPr lang="fr-FR" sz="7200" b="1" i="0" dirty="0">
                <a:solidFill>
                  <a:srgbClr val="1D1D1B"/>
                </a:solidFill>
                <a:effectLst/>
              </a:rPr>
              <a:t>« muté 17 fois jusqu'à présent, c'est beaucoup et c'est ce qui peut expliquer que c'est si transmissible » .</a:t>
            </a:r>
          </a:p>
          <a:p>
            <a:pPr algn="just"/>
            <a:endParaRPr lang="fr-FR" sz="7200" b="0" i="0" dirty="0">
              <a:solidFill>
                <a:srgbClr val="1D1D1B"/>
              </a:solidFill>
              <a:effectLst/>
            </a:endParaRPr>
          </a:p>
          <a:p>
            <a:pPr algn="just"/>
            <a:endParaRPr lang="fr-FR" sz="7200" b="0" i="0" dirty="0">
              <a:solidFill>
                <a:srgbClr val="1D1D1B"/>
              </a:solidFill>
              <a:effectLst/>
            </a:endParaRPr>
          </a:p>
          <a:p>
            <a:endParaRPr lang="fr-FR" dirty="0"/>
          </a:p>
        </p:txBody>
      </p:sp>
    </p:spTree>
    <p:extLst>
      <p:ext uri="{BB962C8B-B14F-4D97-AF65-F5344CB8AC3E}">
        <p14:creationId xmlns:p14="http://schemas.microsoft.com/office/powerpoint/2010/main" val="3505041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568952" cy="1143000"/>
          </a:xfrm>
          <a:solidFill>
            <a:srgbClr val="FFC000"/>
          </a:solidFill>
        </p:spPr>
        <p:txBody>
          <a:bodyPr>
            <a:noAutofit/>
          </a:bodyPr>
          <a:lstStyle/>
          <a:p>
            <a:r>
              <a:rPr lang="fr-FR" sz="3600" dirty="0">
                <a:solidFill>
                  <a:prstClr val="black"/>
                </a:solidFill>
              </a:rPr>
              <a:t>Quelques précisions sur ces nouveaux variants : le variant brésilien ou B. 1.1.28  (3)</a:t>
            </a:r>
            <a:endParaRPr lang="fr-FR" sz="3600" dirty="0"/>
          </a:p>
        </p:txBody>
      </p:sp>
      <p:sp>
        <p:nvSpPr>
          <p:cNvPr id="3" name="Espace réservé du contenu 2"/>
          <p:cNvSpPr>
            <a:spLocks noGrp="1"/>
          </p:cNvSpPr>
          <p:nvPr>
            <p:ph idx="1"/>
          </p:nvPr>
        </p:nvSpPr>
        <p:spPr>
          <a:xfrm>
            <a:off x="323528" y="1628800"/>
            <a:ext cx="8568952" cy="6192688"/>
          </a:xfrm>
          <a:solidFill>
            <a:srgbClr val="FFC000"/>
          </a:solidFill>
        </p:spPr>
        <p:txBody>
          <a:bodyPr>
            <a:normAutofit fontScale="25000" lnSpcReduction="20000"/>
          </a:bodyPr>
          <a:lstStyle/>
          <a:p>
            <a:pPr marL="0" indent="0" algn="just">
              <a:buNone/>
            </a:pPr>
            <a:r>
              <a:rPr lang="fr-FR" sz="6400" b="1" i="0" dirty="0">
                <a:effectLst/>
              </a:rPr>
              <a:t>La résistance du variant brésilien aux </a:t>
            </a:r>
            <a:r>
              <a:rPr lang="fr-FR" sz="6400" b="1" i="0" dirty="0" err="1">
                <a:effectLst/>
              </a:rPr>
              <a:t>vacins</a:t>
            </a:r>
            <a:r>
              <a:rPr lang="fr-FR" sz="6400" b="1" i="0" dirty="0">
                <a:effectLst/>
              </a:rPr>
              <a:t> </a:t>
            </a:r>
            <a:r>
              <a:rPr lang="fr-FR" sz="6400" b="1" i="0" dirty="0" err="1">
                <a:effectLst/>
              </a:rPr>
              <a:t>ant-covid</a:t>
            </a:r>
            <a:r>
              <a:rPr lang="fr-FR" sz="6400" b="1" i="0" dirty="0">
                <a:effectLst/>
              </a:rPr>
              <a:t> est-elle </a:t>
            </a:r>
            <a:r>
              <a:rPr lang="fr-FR" sz="6400" b="1" dirty="0"/>
              <a:t>avéré , </a:t>
            </a:r>
            <a:r>
              <a:rPr lang="fr-FR" sz="6400" b="1" i="0" dirty="0">
                <a:effectLst/>
              </a:rPr>
              <a:t>résiste-t-il aux vaccins anti-</a:t>
            </a:r>
            <a:r>
              <a:rPr lang="fr-FR" sz="6400" b="1" i="0" dirty="0" err="1">
                <a:effectLst/>
              </a:rPr>
              <a:t>covid</a:t>
            </a:r>
            <a:r>
              <a:rPr lang="fr-FR" sz="6400" b="1" i="0" dirty="0">
                <a:effectLst/>
              </a:rPr>
              <a:t> ? </a:t>
            </a:r>
          </a:p>
          <a:p>
            <a:pPr algn="just"/>
            <a:r>
              <a:rPr lang="fr-FR" sz="6400" b="1" i="0" dirty="0">
                <a:effectLst/>
              </a:rPr>
              <a:t>La capacité du variant brésilien à muter le rendrait "plus résistant à certains vaccins</a:t>
            </a:r>
          </a:p>
          <a:p>
            <a:pPr algn="just"/>
            <a:r>
              <a:rPr lang="fr-FR" sz="6400" b="1" i="0" dirty="0">
                <a:effectLst/>
              </a:rPr>
              <a:t>"Plus le nombre de variants augmente, plus le risque de résistance à la vaccination se multiplie".</a:t>
            </a:r>
          </a:p>
          <a:p>
            <a:pPr algn="just"/>
            <a:r>
              <a:rPr lang="fr-FR" sz="6400" b="1" i="0" dirty="0">
                <a:effectLst/>
              </a:rPr>
              <a:t>D'autant plus avéré que le variant brésilien P1 présente deux mutations E484K et N501Y sur la protéine </a:t>
            </a:r>
            <a:r>
              <a:rPr lang="fr-FR" sz="6400" b="1" i="0" dirty="0" err="1">
                <a:effectLst/>
              </a:rPr>
              <a:t>Spyke</a:t>
            </a:r>
            <a:r>
              <a:rPr lang="fr-FR" sz="6400" b="1" i="0" dirty="0">
                <a:effectLst/>
              </a:rPr>
              <a:t>. La première permettrait aux virus d'échapper aux anticorps lors d'une réinfection ou après une vaccination. </a:t>
            </a:r>
          </a:p>
          <a:p>
            <a:pPr algn="just"/>
            <a:r>
              <a:rPr lang="fr-FR" sz="6400" b="1" i="0" dirty="0">
                <a:effectLst/>
              </a:rPr>
              <a:t>Conséquence, les anticorps des personnes vaccinées seraient 10 fois inférieurs à la quantité nécessaire pour neutraliser le virus porteur de la mutation.</a:t>
            </a:r>
          </a:p>
          <a:p>
            <a:pPr marL="0" indent="0" algn="just">
              <a:buNone/>
            </a:pPr>
            <a:r>
              <a:rPr lang="fr-FR" sz="6400" b="1" i="0" dirty="0">
                <a:effectLst/>
              </a:rPr>
              <a:t>Certains vaccins auraient-ils un effet moindre ?</a:t>
            </a:r>
          </a:p>
          <a:p>
            <a:pPr algn="just"/>
            <a:r>
              <a:rPr lang="fr-FR" sz="6400" b="1" i="0" dirty="0">
                <a:effectLst/>
              </a:rPr>
              <a:t>Les produits Pfizer/</a:t>
            </a:r>
            <a:r>
              <a:rPr lang="fr-FR" sz="6400" b="1" i="0" dirty="0" err="1">
                <a:effectLst/>
              </a:rPr>
              <a:t>BioNTech</a:t>
            </a:r>
            <a:r>
              <a:rPr lang="fr-FR" sz="6400" b="1" i="0" dirty="0">
                <a:effectLst/>
              </a:rPr>
              <a:t> et Moderna offrent l'une des meilleure protection contre le coronavirus, mais face au variant brésilien leur efficacité semblent bien amoindrie. </a:t>
            </a:r>
          </a:p>
          <a:p>
            <a:pPr algn="just"/>
            <a:r>
              <a:rPr lang="fr-FR" sz="6400" b="1" i="0" dirty="0">
                <a:effectLst/>
              </a:rPr>
              <a:t>Une étude </a:t>
            </a:r>
            <a:r>
              <a:rPr lang="fr-FR" sz="6400" b="1" i="0" dirty="0" err="1">
                <a:effectLst/>
              </a:rPr>
              <a:t>ston</a:t>
            </a:r>
            <a:r>
              <a:rPr lang="fr-FR" sz="6400" b="1" i="0" dirty="0">
                <a:effectLst/>
              </a:rPr>
              <a:t> met en évidence "le potentiel pour le variant d'échapper à la neutralisation de l' immunité humorale", c'est-à-dire celle créée par les anticorps. </a:t>
            </a:r>
          </a:p>
          <a:p>
            <a:pPr algn="just"/>
            <a:r>
              <a:rPr lang="fr-FR" sz="6400" b="1" i="0" dirty="0">
                <a:effectLst/>
              </a:rPr>
              <a:t>Les vaccins à ARN tel que Pfizer ou Moderna ne peuvent être séquencés pour s'adapter et apporter une réponse immunitaire plus efficace mais des recherches avancent toutefois un effet neutralisant des vaccins sur le variant brésilien. </a:t>
            </a:r>
          </a:p>
          <a:p>
            <a:pPr algn="just"/>
            <a:r>
              <a:rPr lang="fr-FR" sz="6400" b="1" i="0" dirty="0">
                <a:effectLst/>
              </a:rPr>
              <a:t>La Haute autorité de Santé indique dans un rapport du 9 avril, que la réponse immunitaire apportée par les vaccins contre les variants sud-africains et brésiliens est encore incertaine. Elle considère que le produit anglo-suédois </a:t>
            </a:r>
            <a:r>
              <a:rPr lang="fr-FR" sz="6400" b="1" i="0" dirty="0" err="1">
                <a:effectLst/>
              </a:rPr>
              <a:t>AstraZeneca</a:t>
            </a:r>
            <a:r>
              <a:rPr lang="fr-FR" sz="6400" b="1" i="0" dirty="0">
                <a:effectLst/>
              </a:rPr>
              <a:t> fait preuve d'une "efficacité réduite" face aux mutations du virus.</a:t>
            </a:r>
          </a:p>
          <a:p>
            <a:pPr algn="just"/>
            <a:r>
              <a:rPr lang="fr-FR" sz="6400" b="1" i="0" dirty="0">
                <a:effectLst/>
              </a:rPr>
              <a:t>Le vaccin Janssen protège-t-il contre le variant brésilien ?</a:t>
            </a:r>
          </a:p>
          <a:p>
            <a:pPr algn="just"/>
            <a:r>
              <a:rPr lang="fr-FR" sz="6400" b="1" i="0" dirty="0">
                <a:effectLst/>
              </a:rPr>
              <a:t>des résultats compris ente 57% et 72% d'efficacité, le vaccin assure en moyenne une protection de 66% contre le virus sous toutes ses formes. </a:t>
            </a:r>
          </a:p>
          <a:p>
            <a:pPr algn="just"/>
            <a:r>
              <a:rPr lang="fr-FR" sz="6400" b="1" i="0" dirty="0">
                <a:effectLst/>
              </a:rPr>
              <a:t>Le Groupe stratégique consultatif d'experts sur la vaccination de l'OMS a d'ailleurs recommandé d'utiliser le vaccin dans les pays où les variants contagieux, dont le brésilien, circulent.</a:t>
            </a:r>
          </a:p>
          <a:p>
            <a:endParaRPr lang="fr-FR" dirty="0"/>
          </a:p>
        </p:txBody>
      </p:sp>
    </p:spTree>
    <p:extLst>
      <p:ext uri="{BB962C8B-B14F-4D97-AF65-F5344CB8AC3E}">
        <p14:creationId xmlns:p14="http://schemas.microsoft.com/office/powerpoint/2010/main" val="1238371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1143000"/>
          </a:xfrm>
          <a:solidFill>
            <a:srgbClr val="FFC000"/>
          </a:solidFill>
        </p:spPr>
        <p:txBody>
          <a:bodyPr>
            <a:noAutofit/>
          </a:bodyPr>
          <a:lstStyle/>
          <a:p>
            <a:r>
              <a:rPr lang="fr-FR" sz="3200" b="1" dirty="0">
                <a:latin typeface="+mn-lt"/>
              </a:rPr>
              <a:t>Quelques précisions sur ces nouveaux variants : le variant sud-africain ou </a:t>
            </a:r>
            <a:r>
              <a:rPr lang="fr-FR" sz="3200" b="1" i="0" dirty="0">
                <a:effectLst/>
                <a:latin typeface="+mn-lt"/>
              </a:rPr>
              <a:t>20H/501Y.V2 </a:t>
            </a:r>
            <a:r>
              <a:rPr lang="fr-FR" sz="3200" b="1" dirty="0">
                <a:latin typeface="+mn-lt"/>
              </a:rPr>
              <a:t>(1)</a:t>
            </a:r>
          </a:p>
        </p:txBody>
      </p:sp>
      <p:sp>
        <p:nvSpPr>
          <p:cNvPr id="3" name="Espace réservé du contenu 2"/>
          <p:cNvSpPr>
            <a:spLocks noGrp="1"/>
          </p:cNvSpPr>
          <p:nvPr>
            <p:ph idx="1"/>
          </p:nvPr>
        </p:nvSpPr>
        <p:spPr>
          <a:solidFill>
            <a:srgbClr val="FFC000"/>
          </a:solidFill>
        </p:spPr>
        <p:txBody>
          <a:bodyPr>
            <a:normAutofit fontScale="55000" lnSpcReduction="20000"/>
          </a:bodyPr>
          <a:lstStyle/>
          <a:p>
            <a:pPr algn="just"/>
            <a:r>
              <a:rPr lang="fr-FR" b="1" i="0" dirty="0">
                <a:solidFill>
                  <a:srgbClr val="202124"/>
                </a:solidFill>
                <a:effectLst/>
                <a:latin typeface="arial" panose="020B0604020202020204" pitchFamily="34" charset="0"/>
              </a:rPr>
              <a:t>« Rien n'indique que le variant sud-africain soit plus sévère que le virus classique. »</a:t>
            </a:r>
          </a:p>
          <a:p>
            <a:pPr algn="just"/>
            <a:r>
              <a:rPr lang="fr-FR" b="1" i="0" dirty="0">
                <a:solidFill>
                  <a:srgbClr val="202124"/>
                </a:solidFill>
                <a:effectLst/>
                <a:latin typeface="arial" panose="020B0604020202020204" pitchFamily="34" charset="0"/>
              </a:rPr>
              <a:t>"Toutefois, si la maladie causée par le variant ne soit pas plus sévère, le fait qu'il soit plus contagieux, le rend plus dangereux.’’</a:t>
            </a:r>
          </a:p>
          <a:p>
            <a:pPr algn="just"/>
            <a:r>
              <a:rPr lang="fr-FR" b="1" i="0" dirty="0">
                <a:solidFill>
                  <a:srgbClr val="000000"/>
                </a:solidFill>
                <a:effectLst/>
                <a:latin typeface="inherit"/>
              </a:rPr>
              <a:t>Le variant sud-africain, 20H/501Y.V2, a été détecté en Afrique du Sud au mois de décembre 2020, mais sa présence semble acquise depuis le mois de novembre 2020. </a:t>
            </a:r>
          </a:p>
          <a:p>
            <a:pPr algn="just"/>
            <a:r>
              <a:rPr lang="fr-FR" b="1" i="0" dirty="0">
                <a:solidFill>
                  <a:srgbClr val="000000"/>
                </a:solidFill>
                <a:effectLst/>
                <a:latin typeface="inherit"/>
              </a:rPr>
              <a:t>Ce variant repose sur la mutation E484K qui agit directement sur la protéine Spike. </a:t>
            </a:r>
          </a:p>
          <a:p>
            <a:pPr algn="just"/>
            <a:r>
              <a:rPr lang="fr-FR" b="1" i="0" dirty="0">
                <a:solidFill>
                  <a:srgbClr val="000000"/>
                </a:solidFill>
                <a:effectLst/>
                <a:latin typeface="inherit"/>
              </a:rPr>
              <a:t>Cette nouvelle version du virus semble diminuer la reconnaissance du virus par les anticorps. Il provoque les mêmes symptômes que la version initiale du virus.</a:t>
            </a:r>
          </a:p>
          <a:p>
            <a:pPr algn="just"/>
            <a:r>
              <a:rPr lang="fr-FR" b="1" i="0" dirty="0">
                <a:solidFill>
                  <a:srgbClr val="000000"/>
                </a:solidFill>
                <a:effectLst/>
                <a:latin typeface="inherit"/>
              </a:rPr>
              <a:t>"Des études préliminaires suggèrent que ce variant est associé à une transmissibilité plus élevée de 50% et un risque plus élevé d’échappement immunitaire (suite à une infection antérieure ou à la vaccination) et de réinfection. </a:t>
            </a:r>
          </a:p>
          <a:p>
            <a:pPr algn="just"/>
            <a:r>
              <a:rPr lang="fr-FR" b="1" i="0" dirty="0">
                <a:solidFill>
                  <a:srgbClr val="000000"/>
                </a:solidFill>
                <a:effectLst/>
                <a:latin typeface="inherit"/>
              </a:rPr>
              <a:t>Certaines recherches indiquent un</a:t>
            </a:r>
            <a:r>
              <a:rPr lang="fr-FR" b="0" i="0" dirty="0">
                <a:solidFill>
                  <a:srgbClr val="000000"/>
                </a:solidFill>
                <a:effectLst/>
                <a:latin typeface="inherit"/>
              </a:rPr>
              <a:t> </a:t>
            </a:r>
            <a:r>
              <a:rPr lang="fr-FR" b="1" i="0" dirty="0">
                <a:effectLst/>
                <a:latin typeface="inherit"/>
              </a:rPr>
              <a:t>risque accru de décès à l’hôpital", indique Santé publique France.</a:t>
            </a:r>
          </a:p>
          <a:p>
            <a:endParaRPr lang="fr-FR" dirty="0"/>
          </a:p>
          <a:p>
            <a:endParaRPr lang="fr-FR" dirty="0"/>
          </a:p>
        </p:txBody>
      </p:sp>
    </p:spTree>
    <p:extLst>
      <p:ext uri="{BB962C8B-B14F-4D97-AF65-F5344CB8AC3E}">
        <p14:creationId xmlns:p14="http://schemas.microsoft.com/office/powerpoint/2010/main" val="4101002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0331"/>
            <a:ext cx="8229600" cy="1143000"/>
          </a:xfrm>
          <a:solidFill>
            <a:srgbClr val="FFC000"/>
          </a:solidFill>
        </p:spPr>
        <p:txBody>
          <a:bodyPr>
            <a:noAutofit/>
          </a:bodyPr>
          <a:lstStyle/>
          <a:p>
            <a:r>
              <a:rPr lang="fr-FR" sz="3200" dirty="0">
                <a:solidFill>
                  <a:prstClr val="black"/>
                </a:solidFill>
              </a:rPr>
              <a:t>Quelques précisions sur ces nouveaux variants : le variant sud-africain ou</a:t>
            </a:r>
            <a:r>
              <a:rPr lang="fr-FR" sz="3200" b="1" i="0" dirty="0">
                <a:effectLst/>
                <a:latin typeface="+mn-lt"/>
              </a:rPr>
              <a:t> 20H/501Y.V2</a:t>
            </a:r>
            <a:r>
              <a:rPr lang="fr-FR" sz="3200" dirty="0">
                <a:solidFill>
                  <a:prstClr val="black"/>
                </a:solidFill>
              </a:rPr>
              <a:t> (2)</a:t>
            </a:r>
            <a:endParaRPr lang="fr-FR" sz="3200" dirty="0"/>
          </a:p>
        </p:txBody>
      </p:sp>
      <p:sp>
        <p:nvSpPr>
          <p:cNvPr id="3" name="Espace réservé du contenu 2"/>
          <p:cNvSpPr>
            <a:spLocks noGrp="1"/>
          </p:cNvSpPr>
          <p:nvPr>
            <p:ph idx="1"/>
          </p:nvPr>
        </p:nvSpPr>
        <p:spPr>
          <a:xfrm>
            <a:off x="215516" y="1412776"/>
            <a:ext cx="8712968" cy="5112568"/>
          </a:xfrm>
          <a:solidFill>
            <a:srgbClr val="FFC000"/>
          </a:solidFill>
        </p:spPr>
        <p:txBody>
          <a:bodyPr>
            <a:normAutofit fontScale="25000" lnSpcReduction="20000"/>
          </a:bodyPr>
          <a:lstStyle/>
          <a:p>
            <a:pPr algn="just"/>
            <a:r>
              <a:rPr lang="fr-FR" sz="6400" b="1" dirty="0"/>
              <a:t>La part du variant sud-africain représente 5% des contaminations et 8 départements présentaient une proportion supérieure à 10% de suspicions de ces variants. Le sud-africain est particulièrement présent en Moselle. À Mayotte il représente 69% des cas. </a:t>
            </a:r>
          </a:p>
          <a:p>
            <a:pPr algn="just"/>
            <a:r>
              <a:rPr lang="fr-FR" sz="6400" b="1" dirty="0"/>
              <a:t>Le variant sud-africain affecte toujours les mêmes cellules du corps. Il semble présenter une similitude avec le variant du Royaume-Uni mais les deux variantes identifiées au Royaume-Uni et en Afrique du Sud ne sont pas les mêmes. </a:t>
            </a:r>
          </a:p>
          <a:p>
            <a:pPr algn="just"/>
            <a:r>
              <a:rPr lang="fr-FR" sz="6400" b="1" dirty="0"/>
              <a:t>Ces deux variantes présentent toutefois plusieurs mutations dont une en commun, nommée N501Y, qui est au centre de l'attention. </a:t>
            </a:r>
          </a:p>
          <a:p>
            <a:pPr algn="just"/>
            <a:r>
              <a:rPr lang="fr-FR" sz="6400" b="1" dirty="0"/>
              <a:t>Elle se situe sur la protéine spike du coronavirus, une pointe à sa surface qui lui permet de s'attacher au récepteur ACE2 des cellules humaines pour les pénétrer et joue ainsi un rôle clé dans l'infection virale. </a:t>
            </a:r>
          </a:p>
          <a:p>
            <a:pPr algn="just"/>
            <a:r>
              <a:rPr lang="fr-FR" sz="6400" b="1" dirty="0"/>
              <a:t>"Il n'y a pas de relation clairement établie entre l'attachement à l'ACE2 et une transmissibilité accrue, mais il est plausible qu'une telle relation existe", comme l’estime l’ECDC.</a:t>
            </a:r>
          </a:p>
          <a:p>
            <a:pPr algn="just"/>
            <a:r>
              <a:rPr lang="fr-FR" sz="6400" b="1" dirty="0"/>
              <a:t>Cette mutation indique que ce virus ne mute. On est un peu dans l’imprévisible et on est surpris”.</a:t>
            </a:r>
          </a:p>
          <a:p>
            <a:pPr algn="just"/>
            <a:r>
              <a:rPr lang="fr-FR" sz="6400" b="1" dirty="0"/>
              <a:t>Ces mutations sont inquiétantes car ce nouveau variant est différent, avec six ou sept mutations sur la protéine Spike, qui est responsable de l’infection chez l’humain et est importante pour la réaction immunitaire. </a:t>
            </a:r>
          </a:p>
          <a:p>
            <a:pPr algn="just"/>
            <a:r>
              <a:rPr lang="fr-FR" sz="6400" b="1" dirty="0"/>
              <a:t>L'effet de ces mutations sur le comportement du virus et la réponse de notre corps à celui-ci - en particulier permettent de déterminer si le virus va se propager plus facilement, s'il peut conduire à un Covid-19 plus grave et si le virus peut échapper à notre réponse immunitaire« .</a:t>
            </a:r>
          </a:p>
          <a:p>
            <a:pPr algn="just"/>
            <a:r>
              <a:rPr lang="fr-FR" sz="6400" b="1" dirty="0"/>
              <a:t>Pour autant, « il n’y a aucune raison de penser que les types de symptômes ressentis seront différents. Les patients présenteront vraisemblablement le même spectre de symptômes qu'auparavant. Reste à savoir si la gravité globale sera différente".</a:t>
            </a:r>
          </a:p>
          <a:p>
            <a:endParaRPr lang="fr-FR" sz="6400" b="1" dirty="0"/>
          </a:p>
          <a:p>
            <a:endParaRPr lang="fr-FR" sz="6400" b="1" dirty="0"/>
          </a:p>
          <a:p>
            <a:endParaRPr lang="fr-FR" dirty="0"/>
          </a:p>
        </p:txBody>
      </p:sp>
    </p:spTree>
    <p:extLst>
      <p:ext uri="{BB962C8B-B14F-4D97-AF65-F5344CB8AC3E}">
        <p14:creationId xmlns:p14="http://schemas.microsoft.com/office/powerpoint/2010/main" val="22911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90DB168-36A1-4579-AA08-5EA8746A88B9}"/>
              </a:ext>
            </a:extLst>
          </p:cNvPr>
          <p:cNvSpPr>
            <a:spLocks noGrp="1"/>
          </p:cNvSpPr>
          <p:nvPr>
            <p:ph type="title"/>
          </p:nvPr>
        </p:nvSpPr>
        <p:spPr>
          <a:xfrm>
            <a:off x="628650" y="116958"/>
            <a:ext cx="7886700" cy="910782"/>
          </a:xfrm>
          <a:solidFill>
            <a:srgbClr val="FFC000"/>
          </a:solidFill>
        </p:spPr>
        <p:txBody>
          <a:bodyPr/>
          <a:lstStyle/>
          <a:p>
            <a:pPr algn="ctr"/>
            <a:r>
              <a:rPr lang="fr-FR" b="1" dirty="0"/>
              <a:t>Rappel sur nos premiers travaux</a:t>
            </a:r>
          </a:p>
        </p:txBody>
      </p:sp>
      <p:sp>
        <p:nvSpPr>
          <p:cNvPr id="3" name="Espace réservé du contenu 2">
            <a:extLst>
              <a:ext uri="{FF2B5EF4-FFF2-40B4-BE49-F238E27FC236}">
                <a16:creationId xmlns:a16="http://schemas.microsoft.com/office/drawing/2014/main" xmlns="" id="{D0AAA666-ADE0-4D3D-A427-24D972E556AB}"/>
              </a:ext>
            </a:extLst>
          </p:cNvPr>
          <p:cNvSpPr>
            <a:spLocks noGrp="1"/>
          </p:cNvSpPr>
          <p:nvPr>
            <p:ph idx="1"/>
          </p:nvPr>
        </p:nvSpPr>
        <p:spPr>
          <a:xfrm>
            <a:off x="628650" y="1169590"/>
            <a:ext cx="7886700" cy="5499777"/>
          </a:xfrm>
          <a:solidFill>
            <a:srgbClr val="FFC000"/>
          </a:solidFill>
        </p:spPr>
        <p:txBody>
          <a:bodyPr>
            <a:normAutofit fontScale="62500" lnSpcReduction="20000"/>
          </a:bodyPr>
          <a:lstStyle/>
          <a:p>
            <a:pPr algn="just"/>
            <a:r>
              <a:rPr lang="fr-FR" sz="3300" b="1" dirty="0"/>
              <a:t>Les coronavirus sont une grande famille de virus qui causent des maladies allant du rhume à des maladies plus graves.</a:t>
            </a:r>
          </a:p>
          <a:p>
            <a:pPr algn="just"/>
            <a:r>
              <a:rPr lang="fr-FR" sz="3300" b="1" dirty="0"/>
              <a:t>Rougeole, MERS, SRAS, </a:t>
            </a:r>
            <a:r>
              <a:rPr lang="fr-FR" sz="3300" b="1" dirty="0" err="1"/>
              <a:t>Covid</a:t>
            </a:r>
            <a:r>
              <a:rPr lang="fr-FR" sz="3300" b="1" dirty="0"/>
              <a:t> 19 en font partie.</a:t>
            </a:r>
          </a:p>
          <a:p>
            <a:pPr algn="just"/>
            <a:r>
              <a:rPr lang="fr-FR" sz="3300" b="1" dirty="0"/>
              <a:t>La </a:t>
            </a:r>
            <a:r>
              <a:rPr lang="fr-FR" sz="3300" b="1" dirty="0" err="1"/>
              <a:t>COronaVIrus</a:t>
            </a:r>
            <a:r>
              <a:rPr lang="fr-FR" sz="3300" b="1" dirty="0"/>
              <a:t> </a:t>
            </a:r>
            <a:r>
              <a:rPr lang="fr-FR" sz="3300" b="1" dirty="0" err="1"/>
              <a:t>Disease</a:t>
            </a:r>
            <a:r>
              <a:rPr lang="fr-FR" sz="3300" b="1" dirty="0"/>
              <a:t> 2019 (COVID-19) constitue une maladie émergente préoccupante pour la santé publique parce qu’elle est causée par un virus pathogène nouvellement identifié, le Sars-CoV-2.</a:t>
            </a:r>
          </a:p>
          <a:p>
            <a:pPr algn="just"/>
            <a:r>
              <a:rPr lang="fr-FR" sz="3300" b="1" dirty="0"/>
              <a:t>Elle tire son nom des observations effectuées en microscopie électronique.</a:t>
            </a:r>
          </a:p>
          <a:p>
            <a:pPr algn="just"/>
            <a:r>
              <a:rPr lang="fr-FR" sz="3300" b="1" dirty="0"/>
              <a:t>Contre ce corona virus, les humains n'ont pas d'immunité préexistante.</a:t>
            </a:r>
          </a:p>
          <a:p>
            <a:pPr algn="just"/>
            <a:r>
              <a:rPr lang="fr-FR" sz="3300" b="1" dirty="0"/>
              <a:t>Après un an de phase sporadique suivie de résurgences, la population mondiale est toujours  terriblement affectée par la pandémie aborde/</a:t>
            </a:r>
          </a:p>
          <a:p>
            <a:pPr algn="just"/>
            <a:r>
              <a:rPr lang="fr-FR" sz="3300" b="1" dirty="0"/>
              <a:t>Seule la vaccination va permettre de prendre de vitesse le virus dans la population non protégée.</a:t>
            </a:r>
          </a:p>
          <a:p>
            <a:pPr algn="just"/>
            <a:r>
              <a:rPr lang="fr-FR" sz="3300" b="1" dirty="0"/>
              <a:t>La production de vaccins  est un triomphe scientifique mais c’est la vaccination. Pour que celle-ci soit efficace il faut que les plus menacés soient vaccinés rapidement. C’est le point de départ d’un défit.</a:t>
            </a:r>
          </a:p>
        </p:txBody>
      </p:sp>
    </p:spTree>
    <p:extLst>
      <p:ext uri="{BB962C8B-B14F-4D97-AF65-F5344CB8AC3E}">
        <p14:creationId xmlns:p14="http://schemas.microsoft.com/office/powerpoint/2010/main" val="3364498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a:bodyPr>
          <a:lstStyle/>
          <a:p>
            <a:r>
              <a:rPr lang="fr-FR" sz="3200" dirty="0">
                <a:solidFill>
                  <a:prstClr val="black"/>
                </a:solidFill>
              </a:rPr>
              <a:t>Quelques précisions sur ces nouveaux variants : le variant sud-africain ou </a:t>
            </a:r>
            <a:r>
              <a:rPr lang="fr-FR" sz="3200" b="1" i="0" dirty="0">
                <a:effectLst/>
                <a:latin typeface="+mn-lt"/>
              </a:rPr>
              <a:t>20H/501Y.V2 </a:t>
            </a:r>
            <a:r>
              <a:rPr lang="fr-FR" sz="3200" dirty="0">
                <a:solidFill>
                  <a:prstClr val="black"/>
                </a:solidFill>
              </a:rPr>
              <a:t>(3)</a:t>
            </a:r>
            <a:endParaRPr lang="fr-FR" sz="3200" dirty="0"/>
          </a:p>
        </p:txBody>
      </p:sp>
      <p:sp>
        <p:nvSpPr>
          <p:cNvPr id="3" name="Espace réservé du contenu 2"/>
          <p:cNvSpPr>
            <a:spLocks noGrp="1"/>
          </p:cNvSpPr>
          <p:nvPr>
            <p:ph idx="1"/>
          </p:nvPr>
        </p:nvSpPr>
        <p:spPr>
          <a:solidFill>
            <a:srgbClr val="FFC000"/>
          </a:solidFill>
        </p:spPr>
        <p:txBody>
          <a:bodyPr>
            <a:normAutofit fontScale="25000" lnSpcReduction="20000"/>
          </a:bodyPr>
          <a:lstStyle/>
          <a:p>
            <a:pPr algn="just"/>
            <a:r>
              <a:rPr lang="fr-FR" sz="7200" b="1" dirty="0"/>
              <a:t>“Ce variant a la capacité apparente de se propager plus rapidement” Tout ce que l’on sait, c’est qu’il a pris rapidement l’ascendant sur les autres souches virales”. 501.V2 "a commencé à dominer très rapidement les échantillons séquencés" en Afrique du sud. « Jamais une seule lignée n’avait ainsi dominé ainsi" ni « ne s’était </a:t>
            </a:r>
            <a:r>
              <a:rPr lang="fr-FR" sz="7200" b="1" dirty="0" err="1"/>
              <a:t>répendu</a:t>
            </a:r>
            <a:r>
              <a:rPr lang="fr-FR" sz="7200" b="1" dirty="0"/>
              <a:t> aussi vite". </a:t>
            </a:r>
          </a:p>
          <a:p>
            <a:pPr algn="just"/>
            <a:r>
              <a:rPr lang="fr-FR" sz="7200" b="1" dirty="0"/>
              <a:t>Les résultats démontrent que le variant sud-africain font état d'une plus forte transmissibilité "Mi-novembre, le variant 501.V2 représentait 90 % des génomes séquencés par les scientifiques sud-africains", informe Le Monde. L’Afrique du Sud est devenue le premier pays africain à dépasser le million d'infections.</a:t>
            </a:r>
          </a:p>
          <a:p>
            <a:pPr algn="just"/>
            <a:r>
              <a:rPr lang="fr-FR" sz="7200" b="1" dirty="0"/>
              <a:t>"Ainsi, une coexistence des deux variants UK et sud-africain à un temps donné, dans une région donnée pourrait amener à une 'domination' du variant UK (mais ceci reste une hypothèse)".</a:t>
            </a:r>
          </a:p>
          <a:p>
            <a:pPr algn="just"/>
            <a:r>
              <a:rPr lang="fr-FR" sz="7200" b="1" dirty="0"/>
              <a:t>“La sévérité ne semble pas plus importante”. "Il n'y a aucune information sur le fait que les infections par ces souches soient plus graves’’ selon l'ECDC.</a:t>
            </a:r>
          </a:p>
          <a:p>
            <a:pPr algn="just"/>
            <a:r>
              <a:rPr lang="fr-FR" sz="7200" b="1" dirty="0"/>
              <a:t>Cependant, le risque "en termes d'hospitalisations et de morts est élevé". En effet, "qui dit plus forte transmissibilité dit éventuellement une beaucoup plus forte incidence, et donc même à létalité égale, une pression sur le système de santé plus importante« .</a:t>
            </a:r>
          </a:p>
          <a:p>
            <a:pPr algn="just"/>
            <a:endParaRPr lang="fr-FR" sz="7200" dirty="0"/>
          </a:p>
          <a:p>
            <a:endParaRPr lang="fr-FR" dirty="0"/>
          </a:p>
        </p:txBody>
      </p:sp>
    </p:spTree>
    <p:extLst>
      <p:ext uri="{BB962C8B-B14F-4D97-AF65-F5344CB8AC3E}">
        <p14:creationId xmlns:p14="http://schemas.microsoft.com/office/powerpoint/2010/main" val="1539004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63BD85-A121-448C-9415-42083051A981}"/>
              </a:ext>
            </a:extLst>
          </p:cNvPr>
          <p:cNvSpPr>
            <a:spLocks noGrp="1"/>
          </p:cNvSpPr>
          <p:nvPr>
            <p:ph type="title"/>
          </p:nvPr>
        </p:nvSpPr>
        <p:spPr>
          <a:xfrm>
            <a:off x="493204" y="160331"/>
            <a:ext cx="8229600" cy="1143000"/>
          </a:xfrm>
          <a:solidFill>
            <a:srgbClr val="FFC000"/>
          </a:solidFill>
        </p:spPr>
        <p:txBody>
          <a:bodyPr>
            <a:normAutofit fontScale="90000"/>
          </a:bodyPr>
          <a:lstStyle/>
          <a:p>
            <a:r>
              <a:rPr lang="fr-FR" dirty="0"/>
              <a:t/>
            </a:r>
            <a:br>
              <a:rPr lang="fr-FR" dirty="0"/>
            </a:br>
            <a:r>
              <a:rPr lang="fr-FR" dirty="0"/>
              <a:t>Les vaccins sont-ils efficaces contre les variants du coronavirus ? (1)</a:t>
            </a:r>
            <a:br>
              <a:rPr lang="fr-FR" dirty="0"/>
            </a:br>
            <a:endParaRPr lang="fr-FR" dirty="0"/>
          </a:p>
        </p:txBody>
      </p:sp>
      <p:sp>
        <p:nvSpPr>
          <p:cNvPr id="3" name="Espace réservé du contenu 2">
            <a:extLst>
              <a:ext uri="{FF2B5EF4-FFF2-40B4-BE49-F238E27FC236}">
                <a16:creationId xmlns:a16="http://schemas.microsoft.com/office/drawing/2014/main" xmlns="" id="{209426D0-7773-4D0D-8EE6-56F34308DD87}"/>
              </a:ext>
            </a:extLst>
          </p:cNvPr>
          <p:cNvSpPr>
            <a:spLocks noGrp="1"/>
          </p:cNvSpPr>
          <p:nvPr>
            <p:ph idx="1"/>
          </p:nvPr>
        </p:nvSpPr>
        <p:spPr>
          <a:xfrm>
            <a:off x="251520" y="1484784"/>
            <a:ext cx="8712968" cy="4968552"/>
          </a:xfrm>
          <a:solidFill>
            <a:srgbClr val="FFC000"/>
          </a:solidFill>
        </p:spPr>
        <p:txBody>
          <a:bodyPr>
            <a:noAutofit/>
          </a:bodyPr>
          <a:lstStyle/>
          <a:p>
            <a:pPr algn="just"/>
            <a:r>
              <a:rPr lang="fr-FR" sz="1800" b="1" i="0" dirty="0">
                <a:solidFill>
                  <a:srgbClr val="000000"/>
                </a:solidFill>
                <a:effectLst/>
              </a:rPr>
              <a:t>"Les données de la littérature des quatre vaccins disponibles, à savoir </a:t>
            </a:r>
            <a:r>
              <a:rPr lang="fr-FR" sz="1800" b="1" i="0" dirty="0" err="1">
                <a:solidFill>
                  <a:srgbClr val="000000"/>
                </a:solidFill>
                <a:effectLst/>
              </a:rPr>
              <a:t>Comirnaty</a:t>
            </a:r>
            <a:r>
              <a:rPr lang="fr-FR" sz="1800" b="1" i="0" dirty="0">
                <a:solidFill>
                  <a:srgbClr val="000000"/>
                </a:solidFill>
                <a:effectLst/>
              </a:rPr>
              <a:t>® de Pfizer/</a:t>
            </a:r>
            <a:r>
              <a:rPr lang="fr-FR" sz="1800" b="1" i="0" dirty="0" err="1">
                <a:solidFill>
                  <a:srgbClr val="000000"/>
                </a:solidFill>
                <a:effectLst/>
              </a:rPr>
              <a:t>BioNTech</a:t>
            </a:r>
            <a:r>
              <a:rPr lang="fr-FR" sz="1800" b="1" i="0" dirty="0">
                <a:solidFill>
                  <a:srgbClr val="000000"/>
                </a:solidFill>
                <a:effectLst/>
              </a:rPr>
              <a:t>, ARNm-1273® de Moderna, </a:t>
            </a:r>
            <a:r>
              <a:rPr lang="fr-FR" sz="1800" b="1" i="0" dirty="0" err="1">
                <a:solidFill>
                  <a:srgbClr val="000000"/>
                </a:solidFill>
                <a:effectLst/>
              </a:rPr>
              <a:t>AstraZeneca</a:t>
            </a:r>
            <a:r>
              <a:rPr lang="fr-FR" sz="1800" b="1" i="0" dirty="0">
                <a:solidFill>
                  <a:srgbClr val="000000"/>
                </a:solidFill>
                <a:effectLst/>
              </a:rPr>
              <a:t> rebaptisé </a:t>
            </a:r>
            <a:r>
              <a:rPr lang="fr-FR" sz="1800" b="1" i="0" dirty="0" err="1">
                <a:solidFill>
                  <a:srgbClr val="000000"/>
                </a:solidFill>
                <a:effectLst/>
              </a:rPr>
              <a:t>Vaxzevria</a:t>
            </a:r>
            <a:r>
              <a:rPr lang="fr-FR" sz="1800" b="1" i="0" dirty="0">
                <a:solidFill>
                  <a:srgbClr val="000000"/>
                </a:solidFill>
                <a:effectLst/>
              </a:rPr>
              <a:t> et Janssen, suggèrent qu’ils restent actifs contre le variant anglais", a indiqué la HAS.</a:t>
            </a:r>
          </a:p>
          <a:p>
            <a:pPr algn="just"/>
            <a:r>
              <a:rPr lang="fr-FR" sz="1800" b="1" i="0" dirty="0">
                <a:solidFill>
                  <a:srgbClr val="000000"/>
                </a:solidFill>
                <a:effectLst/>
              </a:rPr>
              <a:t>L'efficacité de ces quatre vaccins contre les variants brésilien et sud-africain n'est pas encore officiellement établie, mais s'avère moindre.</a:t>
            </a:r>
          </a:p>
          <a:p>
            <a:pPr algn="just">
              <a:buFont typeface="Arial" panose="020B0604020202020204" pitchFamily="34" charset="0"/>
              <a:buChar char="•"/>
            </a:pPr>
            <a:r>
              <a:rPr lang="fr-FR" sz="1800" b="1" i="0" dirty="0">
                <a:solidFill>
                  <a:srgbClr val="000000"/>
                </a:solidFill>
                <a:effectLst/>
              </a:rPr>
              <a:t>Les laboratoires Pfizer et </a:t>
            </a:r>
            <a:r>
              <a:rPr lang="fr-FR" sz="1800" b="1" i="0" dirty="0" err="1">
                <a:solidFill>
                  <a:srgbClr val="000000"/>
                </a:solidFill>
                <a:effectLst/>
              </a:rPr>
              <a:t>BioNTech</a:t>
            </a:r>
            <a:r>
              <a:rPr lang="fr-FR" sz="1800" b="1" i="0" dirty="0">
                <a:solidFill>
                  <a:srgbClr val="000000"/>
                </a:solidFill>
                <a:effectLst/>
              </a:rPr>
              <a:t> confirment l'efficacité de leur vaccin contre le variant sud-africain. Des tests in vitro "n'ont pas montré la nécessité d'un nouveau vaccin pour faire face aux variants émergents", mais sont prêtes à réagir" si l'un de ces variants s'avérait résistant au vaccin. </a:t>
            </a:r>
          </a:p>
          <a:p>
            <a:pPr algn="just">
              <a:buFont typeface="Arial" panose="020B0604020202020204" pitchFamily="34" charset="0"/>
              <a:buChar char="•"/>
            </a:pPr>
            <a:r>
              <a:rPr lang="fr-FR" sz="1800" b="1" i="0" dirty="0">
                <a:solidFill>
                  <a:srgbClr val="000000"/>
                </a:solidFill>
                <a:effectLst/>
              </a:rPr>
              <a:t>Le vaccin Pfizer/</a:t>
            </a:r>
            <a:r>
              <a:rPr lang="fr-FR" sz="1800" b="1" i="0" dirty="0" err="1">
                <a:solidFill>
                  <a:srgbClr val="000000"/>
                </a:solidFill>
                <a:effectLst/>
              </a:rPr>
              <a:t>BioNTech</a:t>
            </a:r>
            <a:r>
              <a:rPr lang="fr-FR" sz="1800" b="1" i="0" dirty="0">
                <a:solidFill>
                  <a:srgbClr val="000000"/>
                </a:solidFill>
                <a:effectLst/>
              </a:rPr>
              <a:t> aurait également un effet neutralisant sur la souche variante brésilienne.</a:t>
            </a:r>
          </a:p>
          <a:p>
            <a:pPr algn="just">
              <a:buFont typeface="Arial" panose="020B0604020202020204" pitchFamily="34" charset="0"/>
              <a:buChar char="•"/>
            </a:pPr>
            <a:r>
              <a:rPr lang="fr-FR" sz="1800" b="1" i="0" dirty="0">
                <a:solidFill>
                  <a:srgbClr val="000000"/>
                </a:solidFill>
                <a:effectLst/>
              </a:rPr>
              <a:t>Le laboratoire Moderna note, lui, que face au variant sud-africain, il serait moins efficace car des tests ont montré "une réduction par six" des niveaux d'anticorps neutralisants mais les niveaux d'anticorps «  demeurent au-dessus de ce qui est attendu comme nécessaire pour procurer une protection« . </a:t>
            </a:r>
          </a:p>
        </p:txBody>
      </p:sp>
    </p:spTree>
    <p:extLst>
      <p:ext uri="{BB962C8B-B14F-4D97-AF65-F5344CB8AC3E}">
        <p14:creationId xmlns:p14="http://schemas.microsoft.com/office/powerpoint/2010/main" val="1492322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5C45A7A-6AF5-4683-BF1F-D7645C4C317B}"/>
              </a:ext>
            </a:extLst>
          </p:cNvPr>
          <p:cNvSpPr>
            <a:spLocks noGrp="1"/>
          </p:cNvSpPr>
          <p:nvPr>
            <p:ph type="title"/>
          </p:nvPr>
        </p:nvSpPr>
        <p:spPr>
          <a:solidFill>
            <a:srgbClr val="FFC000"/>
          </a:solidFill>
        </p:spPr>
        <p:txBody>
          <a:bodyPr>
            <a:normAutofit fontScale="90000"/>
          </a:bodyPr>
          <a:lstStyle/>
          <a:p>
            <a:r>
              <a:rPr lang="fr-FR" dirty="0"/>
              <a:t/>
            </a:r>
            <a:br>
              <a:rPr lang="fr-FR" dirty="0"/>
            </a:br>
            <a:r>
              <a:rPr lang="fr-FR" dirty="0"/>
              <a:t>Les vaccins sont-ils efficaces contre les variants du coronavirus ? (2)</a:t>
            </a:r>
            <a:br>
              <a:rPr lang="fr-FR" dirty="0"/>
            </a:br>
            <a:endParaRPr lang="fr-FR" dirty="0"/>
          </a:p>
        </p:txBody>
      </p:sp>
      <p:sp>
        <p:nvSpPr>
          <p:cNvPr id="3" name="Espace réservé du contenu 2">
            <a:extLst>
              <a:ext uri="{FF2B5EF4-FFF2-40B4-BE49-F238E27FC236}">
                <a16:creationId xmlns:a16="http://schemas.microsoft.com/office/drawing/2014/main" xmlns="" id="{FD4EDFBD-2D33-4941-BDA9-B402A6CC9E4D}"/>
              </a:ext>
            </a:extLst>
          </p:cNvPr>
          <p:cNvSpPr>
            <a:spLocks noGrp="1"/>
          </p:cNvSpPr>
          <p:nvPr>
            <p:ph idx="1"/>
          </p:nvPr>
        </p:nvSpPr>
        <p:spPr>
          <a:xfrm>
            <a:off x="457200" y="1916832"/>
            <a:ext cx="8229600" cy="3917026"/>
          </a:xfrm>
          <a:solidFill>
            <a:srgbClr val="FFC000"/>
          </a:solidFill>
        </p:spPr>
        <p:txBody>
          <a:bodyPr>
            <a:normAutofit fontScale="47500" lnSpcReduction="20000"/>
          </a:bodyPr>
          <a:lstStyle/>
          <a:p>
            <a:pPr algn="just"/>
            <a:r>
              <a:rPr lang="fr-FR" sz="3200" b="1" i="0" dirty="0">
                <a:solidFill>
                  <a:srgbClr val="000000"/>
                </a:solidFill>
                <a:effectLst/>
              </a:rPr>
              <a:t>Une version modifiée du vaccin Moderna, spécialement développée contre le variant sud-africain, serait prête à être testée sur des humains dans le cadre d'essais cliniques. Les données concernant l'efficacité face au variant brésilien ne sont pas encore connues. </a:t>
            </a:r>
          </a:p>
          <a:p>
            <a:pPr algn="just"/>
            <a:r>
              <a:rPr lang="fr-FR" b="1" dirty="0"/>
              <a:t>L'efficacité du vaccin </a:t>
            </a:r>
            <a:r>
              <a:rPr lang="fr-FR" b="1" dirty="0" err="1"/>
              <a:t>AstraZeneca</a:t>
            </a:r>
            <a:r>
              <a:rPr lang="fr-FR" b="1" dirty="0"/>
              <a:t>/Oxford face au variant sud-africain est moindre par rapport au variant anglais. Aucune donnée définitive n'est encore disponible concernant son efficacité sur le variant brésilien ou sud-africain.</a:t>
            </a:r>
          </a:p>
          <a:p>
            <a:r>
              <a:rPr lang="fr-FR" b="1" dirty="0"/>
              <a:t>À ce stade, la Haute Autorité de Santé recommande de privilégier les vaccins à ARN messager en Moselle, en Guyane, à Mayotte et à la Réunion (où le virus sud-africain circule largement). </a:t>
            </a:r>
          </a:p>
          <a:p>
            <a:pPr marL="0" indent="0">
              <a:buNone/>
            </a:pPr>
            <a:endParaRPr lang="fr-FR" b="1" dirty="0"/>
          </a:p>
          <a:p>
            <a:pPr marL="0" indent="0">
              <a:buNone/>
            </a:pPr>
            <a:r>
              <a:rPr lang="fr-FR" b="1" dirty="0">
                <a:solidFill>
                  <a:srgbClr val="FF0000"/>
                </a:solidFill>
              </a:rPr>
              <a:t>Une alerte EPIDEMIE </a:t>
            </a:r>
          </a:p>
          <a:p>
            <a:pPr marL="0" indent="0">
              <a:buNone/>
            </a:pPr>
            <a:endParaRPr lang="fr-FR" b="1" dirty="0"/>
          </a:p>
          <a:p>
            <a:r>
              <a:rPr lang="fr-FR" b="1" dirty="0"/>
              <a:t>Deux personnes âgées de 53 et 68 ans sont décédées au centre hospitalier de Cayenne en Guyane d’une forme grave du Covid-19. Elles  avaient pourtant été vaccinées quelques semaines auparavant fin février avec deux doses de Pfizer.</a:t>
            </a:r>
          </a:p>
          <a:p>
            <a:r>
              <a:rPr lang="fr-FR" b="1" dirty="0"/>
              <a:t>Ces deux patients, présentaient des antécédents de lourdes comorbidités et un état de très grande fragilité. L’une d’entre elles présentait un trouble du système immunitaire, susceptible d’occasionner une moindre réponse à la vaccination </a:t>
            </a:r>
            <a:r>
              <a:rPr lang="fr-FR" dirty="0"/>
              <a:t>».</a:t>
            </a:r>
          </a:p>
        </p:txBody>
      </p:sp>
    </p:spTree>
    <p:extLst>
      <p:ext uri="{BB962C8B-B14F-4D97-AF65-F5344CB8AC3E}">
        <p14:creationId xmlns:p14="http://schemas.microsoft.com/office/powerpoint/2010/main" val="969139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F4D647-FB14-4477-8AF2-DB01452ADA7E}"/>
              </a:ext>
            </a:extLst>
          </p:cNvPr>
          <p:cNvSpPr>
            <a:spLocks noGrp="1"/>
          </p:cNvSpPr>
          <p:nvPr>
            <p:ph type="title"/>
          </p:nvPr>
        </p:nvSpPr>
        <p:spPr>
          <a:solidFill>
            <a:srgbClr val="FFC000"/>
          </a:solidFill>
        </p:spPr>
        <p:txBody>
          <a:bodyPr>
            <a:normAutofit fontScale="90000"/>
          </a:bodyPr>
          <a:lstStyle/>
          <a:p>
            <a:pPr algn="ctr"/>
            <a:r>
              <a:rPr lang="fr-FR" dirty="0"/>
              <a:t>La perspective de l’an II-</a:t>
            </a:r>
            <a:r>
              <a:rPr lang="fr-FR" dirty="0" err="1"/>
              <a:t>Covid</a:t>
            </a:r>
            <a:r>
              <a:rPr lang="fr-FR" dirty="0"/>
              <a:t> 19 (2)</a:t>
            </a:r>
          </a:p>
        </p:txBody>
      </p:sp>
      <p:sp>
        <p:nvSpPr>
          <p:cNvPr id="3" name="Espace réservé du contenu 2">
            <a:extLst>
              <a:ext uri="{FF2B5EF4-FFF2-40B4-BE49-F238E27FC236}">
                <a16:creationId xmlns:a16="http://schemas.microsoft.com/office/drawing/2014/main" xmlns="" id="{6FBC15F6-E9AA-4871-BF9A-C72DEC70616C}"/>
              </a:ext>
            </a:extLst>
          </p:cNvPr>
          <p:cNvSpPr>
            <a:spLocks noGrp="1"/>
          </p:cNvSpPr>
          <p:nvPr>
            <p:ph idx="1"/>
          </p:nvPr>
        </p:nvSpPr>
        <p:spPr>
          <a:xfrm>
            <a:off x="457200" y="1600206"/>
            <a:ext cx="8229600" cy="5069154"/>
          </a:xfrm>
          <a:solidFill>
            <a:srgbClr val="FFC000"/>
          </a:solidFill>
        </p:spPr>
        <p:txBody>
          <a:bodyPr>
            <a:normAutofit fontScale="40000" lnSpcReduction="20000"/>
          </a:bodyPr>
          <a:lstStyle/>
          <a:p>
            <a:pPr algn="just"/>
            <a:r>
              <a:rPr lang="fr-FR" sz="5500" b="1" dirty="0">
                <a:latin typeface="Bodoni MT" panose="02070603080606020203" pitchFamily="18" charset="0"/>
              </a:rPr>
              <a:t>Malgré les 2.358 essais cliniques actuellement en cours, selon le site </a:t>
            </a:r>
            <a:r>
              <a:rPr lang="fr-FR" sz="5500" b="1" dirty="0" err="1">
                <a:latin typeface="Bodoni MT" panose="02070603080606020203" pitchFamily="18" charset="0"/>
              </a:rPr>
              <a:t>Covid</a:t>
            </a:r>
            <a:r>
              <a:rPr lang="fr-FR" sz="5500" b="1" dirty="0">
                <a:latin typeface="Bodoni MT" panose="02070603080606020203" pitchFamily="18" charset="0"/>
              </a:rPr>
              <a:t>-nm, les antiviraux testés lors de l'essai </a:t>
            </a:r>
            <a:r>
              <a:rPr lang="fr-FR" sz="5500" b="1" dirty="0" err="1">
                <a:latin typeface="Bodoni MT" panose="02070603080606020203" pitchFamily="18" charset="0"/>
              </a:rPr>
              <a:t>Solidarity</a:t>
            </a:r>
            <a:r>
              <a:rPr lang="fr-FR" sz="5500" b="1" dirty="0">
                <a:latin typeface="Bodoni MT" panose="02070603080606020203" pitchFamily="18" charset="0"/>
              </a:rPr>
              <a:t> piloté par l'OMS (</a:t>
            </a:r>
            <a:r>
              <a:rPr lang="fr-FR" sz="5500" b="1" dirty="0" err="1">
                <a:latin typeface="Bodoni MT" panose="02070603080606020203" pitchFamily="18" charset="0"/>
              </a:rPr>
              <a:t>remdesivir</a:t>
            </a:r>
            <a:r>
              <a:rPr lang="fr-FR" sz="5500" b="1" dirty="0">
                <a:latin typeface="Bodoni MT" panose="02070603080606020203" pitchFamily="18" charset="0"/>
              </a:rPr>
              <a:t>, </a:t>
            </a:r>
            <a:r>
              <a:rPr lang="fr-FR" sz="5500" b="1" dirty="0" err="1">
                <a:latin typeface="Bodoni MT" panose="02070603080606020203" pitchFamily="18" charset="0"/>
              </a:rPr>
              <a:t>lopinavir</a:t>
            </a:r>
            <a:r>
              <a:rPr lang="fr-FR" sz="5500" b="1" dirty="0">
                <a:latin typeface="Bodoni MT" panose="02070603080606020203" pitchFamily="18" charset="0"/>
              </a:rPr>
              <a:t>, interféron bêta et </a:t>
            </a:r>
            <a:r>
              <a:rPr lang="fr-FR" sz="5500" b="1" dirty="0" err="1">
                <a:latin typeface="Bodoni MT" panose="02070603080606020203" pitchFamily="18" charset="0"/>
              </a:rPr>
              <a:t>hydroxychloroquine</a:t>
            </a:r>
            <a:r>
              <a:rPr lang="fr-FR" sz="5500" b="1" dirty="0">
                <a:latin typeface="Bodoni MT" panose="02070603080606020203" pitchFamily="18" charset="0"/>
              </a:rPr>
              <a:t>) se sont révélés inefficaces. </a:t>
            </a:r>
          </a:p>
          <a:p>
            <a:pPr algn="just"/>
            <a:r>
              <a:rPr lang="fr-FR" sz="5500" b="1" dirty="0">
                <a:latin typeface="Bodoni MT" panose="02070603080606020203" pitchFamily="18" charset="0"/>
              </a:rPr>
              <a:t>Cela vaut également pour le médicament développé par l’Institut Pasteur mais il reste beaucoup de chemin à parcourir.</a:t>
            </a:r>
          </a:p>
          <a:p>
            <a:pPr algn="just"/>
            <a:r>
              <a:rPr lang="fr-FR" sz="5500" b="1" dirty="0">
                <a:latin typeface="Bodoni MT" panose="02070603080606020203" pitchFamily="18" charset="0"/>
              </a:rPr>
              <a:t>Seul le </a:t>
            </a:r>
            <a:r>
              <a:rPr lang="fr-FR" sz="5500" b="1" dirty="0" err="1">
                <a:latin typeface="Bodoni MT" panose="02070603080606020203" pitchFamily="18" charset="0"/>
              </a:rPr>
              <a:t>Regeneron</a:t>
            </a:r>
            <a:r>
              <a:rPr lang="fr-FR" sz="5500" b="1" dirty="0">
                <a:latin typeface="Bodoni MT" panose="02070603080606020203" pitchFamily="18" charset="0"/>
              </a:rPr>
              <a:t>, le cocktail d'anticorps a montré une certaine efficacité pour les patients hospitalisés sous oxygène. </a:t>
            </a:r>
          </a:p>
          <a:p>
            <a:pPr algn="just"/>
            <a:r>
              <a:rPr lang="fr-FR" sz="5500" b="1" dirty="0">
                <a:latin typeface="Bodoni MT" panose="02070603080606020203" pitchFamily="18" charset="0"/>
              </a:rPr>
              <a:t>La piste de la vitamine D a également été avancée sans véritable avancée.</a:t>
            </a:r>
          </a:p>
          <a:p>
            <a:pPr marL="0" indent="0" algn="just">
              <a:buNone/>
            </a:pPr>
            <a:r>
              <a:rPr lang="fr-FR" sz="5500" b="1" dirty="0">
                <a:latin typeface="Bodoni MT" panose="02070603080606020203" pitchFamily="18" charset="0"/>
              </a:rPr>
              <a:t>En résumé :</a:t>
            </a:r>
          </a:p>
          <a:p>
            <a:pPr algn="just"/>
            <a:r>
              <a:rPr lang="fr-FR" sz="5500" b="1" dirty="0">
                <a:latin typeface="Bodoni MT" panose="02070603080606020203" pitchFamily="18" charset="0"/>
              </a:rPr>
              <a:t>Les médicaments seront vraisemblablement efficaces sur une cible réduite de patients.</a:t>
            </a:r>
          </a:p>
          <a:p>
            <a:pPr algn="just"/>
            <a:r>
              <a:rPr lang="fr-FR" sz="5500" b="1" dirty="0">
                <a:latin typeface="Bodoni MT" panose="02070603080606020203" pitchFamily="18" charset="0"/>
              </a:rPr>
              <a:t>Tout semble démontrer ‘’qu’il n'y aura pas de remède miracle’’  mais que ‘’nous aurons besoin de différents traitements, destinés à différents types de groupes de patients et à différentes étapes de progression de la maladie’’.</a:t>
            </a:r>
          </a:p>
          <a:p>
            <a:pPr algn="just"/>
            <a:endParaRPr lang="fr-FR" sz="5500" b="1" dirty="0">
              <a:latin typeface="Bodoni MT" panose="02070603080606020203" pitchFamily="18" charset="0"/>
            </a:endParaRPr>
          </a:p>
          <a:p>
            <a:pPr algn="just"/>
            <a:endParaRPr lang="fr-FR" sz="5500" b="1" dirty="0">
              <a:latin typeface="Bodoni MT" panose="02070603080606020203" pitchFamily="18" charset="0"/>
            </a:endParaRPr>
          </a:p>
          <a:p>
            <a:pPr algn="just"/>
            <a:endParaRPr lang="fr-FR" sz="5500" b="1" dirty="0">
              <a:latin typeface="Bodoni MT" panose="02070603080606020203" pitchFamily="18" charset="0"/>
            </a:endParaRPr>
          </a:p>
          <a:p>
            <a:endParaRPr lang="fr-FR" dirty="0"/>
          </a:p>
        </p:txBody>
      </p:sp>
    </p:spTree>
    <p:extLst>
      <p:ext uri="{BB962C8B-B14F-4D97-AF65-F5344CB8AC3E}">
        <p14:creationId xmlns:p14="http://schemas.microsoft.com/office/powerpoint/2010/main" val="1102896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229600" cy="864096"/>
          </a:xfrm>
          <a:solidFill>
            <a:srgbClr val="FFC000"/>
          </a:solidFill>
        </p:spPr>
        <p:txBody>
          <a:bodyPr/>
          <a:lstStyle/>
          <a:p>
            <a:r>
              <a:rPr lang="fr-FR" dirty="0"/>
              <a:t>Les 11 vaccins produits</a:t>
            </a:r>
          </a:p>
        </p:txBody>
      </p:sp>
      <p:sp>
        <p:nvSpPr>
          <p:cNvPr id="3" name="Espace réservé du contenu 2"/>
          <p:cNvSpPr>
            <a:spLocks noGrp="1"/>
          </p:cNvSpPr>
          <p:nvPr>
            <p:ph idx="1"/>
          </p:nvPr>
        </p:nvSpPr>
        <p:spPr>
          <a:xfrm>
            <a:off x="539552" y="1412776"/>
            <a:ext cx="8229600" cy="4752528"/>
          </a:xfrm>
          <a:solidFill>
            <a:srgbClr val="FFC000"/>
          </a:solidFill>
        </p:spPr>
        <p:txBody>
          <a:bodyPr>
            <a:normAutofit fontScale="62500" lnSpcReduction="20000"/>
          </a:bodyPr>
          <a:lstStyle/>
          <a:p>
            <a:pPr marL="0" lvl="0" indent="0" algn="just">
              <a:buNone/>
            </a:pPr>
            <a:r>
              <a:rPr lang="fr-FR" sz="3400" b="1" dirty="0">
                <a:solidFill>
                  <a:prstClr val="black"/>
                </a:solidFill>
              </a:rPr>
              <a:t>11 vaccins sont désormais produits et sont ou seront disponibles selon le bon vouloir des laboratoires, avec les lenteurs que cela implique. A noter que le nombre de décès augmente et celui des contaminés aussi !</a:t>
            </a:r>
          </a:p>
          <a:p>
            <a:pPr lvl="0" algn="just"/>
            <a:endParaRPr lang="fr-FR" sz="1900" dirty="0">
              <a:solidFill>
                <a:prstClr val="black"/>
              </a:solidFill>
            </a:endParaRPr>
          </a:p>
          <a:p>
            <a:pPr marL="0" indent="0">
              <a:buNone/>
            </a:pPr>
            <a:r>
              <a:rPr lang="fr-FR" b="1" dirty="0"/>
              <a:t>Liste des vaccins contre la Covid-19 </a:t>
            </a:r>
            <a:endParaRPr lang="fr-FR" dirty="0"/>
          </a:p>
          <a:p>
            <a:pPr fontAlgn="t"/>
            <a:r>
              <a:rPr lang="fr-FR" b="1" dirty="0"/>
              <a:t>Pfizer-</a:t>
            </a:r>
            <a:r>
              <a:rPr lang="fr-FR" b="1" dirty="0" err="1"/>
              <a:t>BioNTech</a:t>
            </a:r>
            <a:r>
              <a:rPr lang="fr-FR" b="1" dirty="0"/>
              <a:t>, </a:t>
            </a:r>
            <a:endParaRPr lang="fr-FR" dirty="0"/>
          </a:p>
          <a:p>
            <a:pPr fontAlgn="t"/>
            <a:r>
              <a:rPr lang="fr-FR" b="1" dirty="0"/>
              <a:t>Astra Zeneca</a:t>
            </a:r>
            <a:endParaRPr lang="fr-FR" dirty="0"/>
          </a:p>
          <a:p>
            <a:r>
              <a:rPr lang="fr-FR" b="1" dirty="0"/>
              <a:t>Moderna </a:t>
            </a:r>
            <a:endParaRPr lang="fr-FR" dirty="0"/>
          </a:p>
          <a:p>
            <a:r>
              <a:rPr lang="fr-FR" b="1" dirty="0"/>
              <a:t>CureVac</a:t>
            </a:r>
            <a:endParaRPr lang="fr-FR" dirty="0"/>
          </a:p>
          <a:p>
            <a:r>
              <a:rPr lang="fr-FR" b="1" dirty="0" err="1"/>
              <a:t>Spootnik</a:t>
            </a:r>
            <a:r>
              <a:rPr lang="fr-FR" b="1" dirty="0"/>
              <a:t> V</a:t>
            </a:r>
            <a:endParaRPr lang="fr-FR" dirty="0"/>
          </a:p>
          <a:p>
            <a:pPr fontAlgn="t"/>
            <a:r>
              <a:rPr lang="fr-FR" b="1" dirty="0" err="1"/>
              <a:t>Sinopharm</a:t>
            </a:r>
            <a:endParaRPr lang="fr-FR" dirty="0"/>
          </a:p>
          <a:p>
            <a:pPr fontAlgn="t"/>
            <a:r>
              <a:rPr lang="fr-FR" b="1" dirty="0" err="1"/>
              <a:t>CanSino</a:t>
            </a:r>
            <a:r>
              <a:rPr lang="fr-FR" b="1" dirty="0"/>
              <a:t> Biologics</a:t>
            </a:r>
            <a:endParaRPr lang="fr-FR" dirty="0"/>
          </a:p>
          <a:p>
            <a:pPr fontAlgn="t"/>
            <a:r>
              <a:rPr lang="fr-FR" b="1" dirty="0"/>
              <a:t>Johnson &amp; Johnson</a:t>
            </a:r>
          </a:p>
          <a:p>
            <a:pPr fontAlgn="t"/>
            <a:r>
              <a:rPr lang="fr-FR" b="1" dirty="0" err="1">
                <a:solidFill>
                  <a:schemeClr val="dk1"/>
                </a:solidFill>
              </a:rPr>
              <a:t>Valneva</a:t>
            </a:r>
            <a:r>
              <a:rPr lang="fr-FR" b="1" dirty="0">
                <a:solidFill>
                  <a:schemeClr val="dk1"/>
                </a:solidFill>
              </a:rPr>
              <a:t> </a:t>
            </a:r>
            <a:endParaRPr lang="fr-FR" b="1" dirty="0"/>
          </a:p>
          <a:p>
            <a:pPr fontAlgn="t"/>
            <a:r>
              <a:rPr lang="fr-FR" b="1" dirty="0" err="1">
                <a:solidFill>
                  <a:schemeClr val="dk1"/>
                </a:solidFill>
              </a:rPr>
              <a:t>Novavax</a:t>
            </a:r>
            <a:endParaRPr lang="fr-FR" b="1" dirty="0">
              <a:solidFill>
                <a:schemeClr val="dk1"/>
              </a:solidFill>
            </a:endParaRPr>
          </a:p>
          <a:p>
            <a:pPr fontAlgn="t"/>
            <a:r>
              <a:rPr lang="fr-FR" b="1" dirty="0">
                <a:solidFill>
                  <a:schemeClr val="dk1"/>
                </a:solidFill>
              </a:rPr>
              <a:t>Sanofi Pasteur GSK</a:t>
            </a:r>
            <a:endParaRPr lang="fr-FR" b="1" dirty="0"/>
          </a:p>
        </p:txBody>
      </p:sp>
    </p:spTree>
    <p:extLst>
      <p:ext uri="{BB962C8B-B14F-4D97-AF65-F5344CB8AC3E}">
        <p14:creationId xmlns:p14="http://schemas.microsoft.com/office/powerpoint/2010/main" val="502545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136904" cy="720080"/>
          </a:xfrm>
          <a:solidFill>
            <a:srgbClr val="FFC000"/>
          </a:solidFill>
        </p:spPr>
        <p:txBody>
          <a:bodyPr>
            <a:normAutofit fontScale="90000"/>
          </a:bodyPr>
          <a:lstStyle/>
          <a:p>
            <a:r>
              <a:rPr lang="fr-FR" dirty="0"/>
              <a:t>Principes des vaccins</a:t>
            </a:r>
          </a:p>
        </p:txBody>
      </p:sp>
      <p:graphicFrame>
        <p:nvGraphicFramePr>
          <p:cNvPr id="4" name="Tableau 3"/>
          <p:cNvGraphicFramePr>
            <a:graphicFrameLocks noGrp="1"/>
          </p:cNvGraphicFramePr>
          <p:nvPr>
            <p:extLst>
              <p:ext uri="{D42A27DB-BD31-4B8C-83A1-F6EECF244321}">
                <p14:modId xmlns:p14="http://schemas.microsoft.com/office/powerpoint/2010/main" val="2879255762"/>
              </p:ext>
            </p:extLst>
          </p:nvPr>
        </p:nvGraphicFramePr>
        <p:xfrm>
          <a:off x="539552" y="980728"/>
          <a:ext cx="8136904" cy="5199614"/>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xmlns="" val="20000"/>
                    </a:ext>
                  </a:extLst>
                </a:gridCol>
                <a:gridCol w="4896544">
                  <a:extLst>
                    <a:ext uri="{9D8B030D-6E8A-4147-A177-3AD203B41FA5}">
                      <a16:colId xmlns:a16="http://schemas.microsoft.com/office/drawing/2014/main" xmlns="" val="20001"/>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t>Nom du vaccin </a:t>
                      </a: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t>Principe actif</a:t>
                      </a:r>
                      <a:endParaRPr lang="fr-FR" dirty="0"/>
                    </a:p>
                  </a:txBody>
                  <a:tcPr/>
                </a:tc>
                <a:extLst>
                  <a:ext uri="{0D108BD9-81ED-4DB2-BD59-A6C34878D82A}">
                    <a16:rowId xmlns:a16="http://schemas.microsoft.com/office/drawing/2014/main" xmlns="" val="10000"/>
                  </a:ext>
                </a:extLst>
              </a:tr>
              <a:tr h="434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Pfizer-</a:t>
                      </a:r>
                      <a:r>
                        <a:rPr lang="fr-FR" sz="1600" b="1" dirty="0" err="1"/>
                        <a:t>BioNTech</a:t>
                      </a:r>
                      <a:endParaRPr lang="fr-FR" sz="1600" dirty="0"/>
                    </a:p>
                  </a:txBody>
                  <a:tcPr>
                    <a:solidFill>
                      <a:srgbClr val="FFC000"/>
                    </a:solidFill>
                  </a:tcPr>
                </a:tc>
                <a:tc>
                  <a:txBody>
                    <a:bodyPr/>
                    <a:lstStyle/>
                    <a:p>
                      <a:r>
                        <a:rPr lang="fr-FR" sz="1600" b="1" dirty="0"/>
                        <a:t>ARN messager viral</a:t>
                      </a:r>
                    </a:p>
                  </a:txBody>
                  <a:tcPr>
                    <a:solidFill>
                      <a:srgbClr val="FFC000"/>
                    </a:solidFill>
                  </a:tcPr>
                </a:tc>
                <a:extLst>
                  <a:ext uri="{0D108BD9-81ED-4DB2-BD59-A6C34878D82A}">
                    <a16:rowId xmlns:a16="http://schemas.microsoft.com/office/drawing/2014/main" xmlns="" val="10001"/>
                  </a:ext>
                </a:extLst>
              </a:tr>
              <a:tr h="434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Astra Zeneca</a:t>
                      </a:r>
                      <a:endParaRPr lang="fr-FR" sz="1600" dirty="0"/>
                    </a:p>
                  </a:txBody>
                  <a:tcPr>
                    <a:solidFill>
                      <a:srgbClr val="FFC000"/>
                    </a:solidFill>
                  </a:tcPr>
                </a:tc>
                <a:tc>
                  <a:txBody>
                    <a:bodyPr/>
                    <a:lstStyle/>
                    <a:p>
                      <a:r>
                        <a:rPr lang="fr-FR" sz="1600" b="1" dirty="0"/>
                        <a:t>Vecteur</a:t>
                      </a:r>
                      <a:r>
                        <a:rPr lang="fr-FR" sz="1600" b="1" baseline="0" dirty="0"/>
                        <a:t> </a:t>
                      </a:r>
                      <a:r>
                        <a:rPr lang="fr-FR" sz="1600" b="1" dirty="0"/>
                        <a:t>viral</a:t>
                      </a:r>
                      <a:r>
                        <a:rPr lang="fr-FR" sz="1600" b="1" baseline="0" dirty="0"/>
                        <a:t> </a:t>
                      </a:r>
                      <a:r>
                        <a:rPr lang="fr-FR" sz="1600" b="1" dirty="0"/>
                        <a:t>non réplicatif (Adénovirus</a:t>
                      </a:r>
                      <a:r>
                        <a:rPr lang="fr-FR" sz="1600" b="1" baseline="0" dirty="0"/>
                        <a:t> d’origine animale)</a:t>
                      </a:r>
                      <a:endParaRPr lang="fr-FR" sz="1600" b="1" dirty="0"/>
                    </a:p>
                  </a:txBody>
                  <a:tcPr>
                    <a:solidFill>
                      <a:srgbClr val="FFC000"/>
                    </a:solidFill>
                  </a:tcPr>
                </a:tc>
                <a:extLst>
                  <a:ext uri="{0D108BD9-81ED-4DB2-BD59-A6C34878D82A}">
                    <a16:rowId xmlns:a16="http://schemas.microsoft.com/office/drawing/2014/main" xmlns="" val="10002"/>
                  </a:ext>
                </a:extLst>
              </a:tr>
              <a:tr h="434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Moderna </a:t>
                      </a:r>
                      <a:endParaRPr lang="fr-FR" sz="1600" dirty="0"/>
                    </a:p>
                  </a:txBody>
                  <a:tcPr>
                    <a:solidFill>
                      <a:srgbClr val="FFC000"/>
                    </a:solidFill>
                  </a:tcPr>
                </a:tc>
                <a:tc>
                  <a:txBody>
                    <a:bodyPr/>
                    <a:lstStyle/>
                    <a:p>
                      <a:r>
                        <a:rPr lang="fr-FR" sz="1600" b="1" dirty="0"/>
                        <a:t>ARN messager  viral (actif contre variant Sud Africain ?)</a:t>
                      </a:r>
                    </a:p>
                  </a:txBody>
                  <a:tcPr>
                    <a:solidFill>
                      <a:srgbClr val="FFC000"/>
                    </a:solidFill>
                  </a:tcPr>
                </a:tc>
                <a:extLst>
                  <a:ext uri="{0D108BD9-81ED-4DB2-BD59-A6C34878D82A}">
                    <a16:rowId xmlns:a16="http://schemas.microsoft.com/office/drawing/2014/main" xmlns="" val="10003"/>
                  </a:ext>
                </a:extLst>
              </a:tr>
              <a:tr h="434489">
                <a:tc>
                  <a:txBody>
                    <a:bodyPr/>
                    <a:lstStyle/>
                    <a:p>
                      <a:r>
                        <a:rPr lang="fr-FR" sz="1600" b="1" dirty="0"/>
                        <a:t>CureVac</a:t>
                      </a:r>
                      <a:endParaRPr lang="fr-FR" sz="1600" dirty="0"/>
                    </a:p>
                  </a:txBody>
                  <a:tcPr>
                    <a:solidFill>
                      <a:srgbClr val="FFC000"/>
                    </a:solidFill>
                  </a:tcPr>
                </a:tc>
                <a:tc>
                  <a:txBody>
                    <a:bodyPr/>
                    <a:lstStyle/>
                    <a:p>
                      <a:r>
                        <a:rPr lang="fr-FR" sz="1600" b="1" dirty="0"/>
                        <a:t>ARN messager viral</a:t>
                      </a:r>
                    </a:p>
                  </a:txBody>
                  <a:tcPr>
                    <a:solidFill>
                      <a:srgbClr val="FFC000"/>
                    </a:solidFill>
                  </a:tcPr>
                </a:tc>
                <a:extLst>
                  <a:ext uri="{0D108BD9-81ED-4DB2-BD59-A6C34878D82A}">
                    <a16:rowId xmlns:a16="http://schemas.microsoft.com/office/drawing/2014/main" xmlns="" val="10004"/>
                  </a:ext>
                </a:extLst>
              </a:tr>
              <a:tr h="434489">
                <a:tc>
                  <a:txBody>
                    <a:bodyPr/>
                    <a:lstStyle/>
                    <a:p>
                      <a:r>
                        <a:rPr lang="fr-FR" sz="1600" b="1" dirty="0"/>
                        <a:t>Spoutnik V</a:t>
                      </a:r>
                      <a:endParaRPr lang="fr-FR" sz="1600" dirty="0"/>
                    </a:p>
                  </a:txBody>
                  <a:tcPr>
                    <a:solidFill>
                      <a:srgbClr val="FFC000"/>
                    </a:solidFill>
                  </a:tcPr>
                </a:tc>
                <a:tc>
                  <a:txBody>
                    <a:bodyPr/>
                    <a:lstStyle/>
                    <a:p>
                      <a:r>
                        <a:rPr lang="fr-FR" sz="1600" b="1" dirty="0"/>
                        <a:t>Combinaison de 2 Adénovirus</a:t>
                      </a:r>
                      <a:r>
                        <a:rPr lang="fr-FR" sz="1600" b="1" baseline="0" dirty="0"/>
                        <a:t> humains</a:t>
                      </a:r>
                      <a:endParaRPr lang="fr-FR" sz="1600" b="1" dirty="0"/>
                    </a:p>
                  </a:txBody>
                  <a:tcPr>
                    <a:solidFill>
                      <a:srgbClr val="FFC000"/>
                    </a:solidFill>
                  </a:tcPr>
                </a:tc>
                <a:extLst>
                  <a:ext uri="{0D108BD9-81ED-4DB2-BD59-A6C34878D82A}">
                    <a16:rowId xmlns:a16="http://schemas.microsoft.com/office/drawing/2014/main" xmlns="" val="10005"/>
                  </a:ext>
                </a:extLst>
              </a:tr>
              <a:tr h="434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err="1"/>
                        <a:t>Sinopharm</a:t>
                      </a:r>
                      <a:endParaRPr lang="fr-FR" sz="1600" dirty="0"/>
                    </a:p>
                  </a:txBody>
                  <a:tcPr>
                    <a:solidFill>
                      <a:srgbClr val="FFC000"/>
                    </a:solidFill>
                  </a:tcPr>
                </a:tc>
                <a:tc>
                  <a:txBody>
                    <a:bodyPr/>
                    <a:lstStyle/>
                    <a:p>
                      <a:r>
                        <a:rPr lang="fr-FR" sz="1600" b="1" dirty="0"/>
                        <a:t>Virus atténué</a:t>
                      </a:r>
                    </a:p>
                  </a:txBody>
                  <a:tcPr>
                    <a:solidFill>
                      <a:srgbClr val="FFC000"/>
                    </a:solidFill>
                  </a:tcPr>
                </a:tc>
                <a:extLst>
                  <a:ext uri="{0D108BD9-81ED-4DB2-BD59-A6C34878D82A}">
                    <a16:rowId xmlns:a16="http://schemas.microsoft.com/office/drawing/2014/main" xmlns="" val="10006"/>
                  </a:ext>
                </a:extLst>
              </a:tr>
              <a:tr h="434489">
                <a:tc>
                  <a:txBody>
                    <a:bodyPr/>
                    <a:lstStyle/>
                    <a:p>
                      <a:pPr fontAlgn="t"/>
                      <a:r>
                        <a:rPr lang="fr-FR" sz="1600" b="1" dirty="0" err="1"/>
                        <a:t>CanSino</a:t>
                      </a:r>
                      <a:r>
                        <a:rPr lang="fr-FR" sz="1600" b="1" dirty="0"/>
                        <a:t> Biologics</a:t>
                      </a:r>
                      <a:endParaRPr lang="fr-FR" sz="1600"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Vecteur</a:t>
                      </a:r>
                      <a:r>
                        <a:rPr lang="fr-FR" sz="1600" b="1" baseline="0" dirty="0"/>
                        <a:t> </a:t>
                      </a:r>
                      <a:r>
                        <a:rPr lang="fr-FR" sz="1600" b="1" dirty="0"/>
                        <a:t>viral</a:t>
                      </a:r>
                      <a:r>
                        <a:rPr lang="fr-FR" sz="1600" b="1" baseline="0" dirty="0"/>
                        <a:t> </a:t>
                      </a:r>
                      <a:r>
                        <a:rPr lang="fr-FR" sz="1600" b="1" dirty="0"/>
                        <a:t>non réplicatif</a:t>
                      </a:r>
                    </a:p>
                  </a:txBody>
                  <a:tcPr>
                    <a:solidFill>
                      <a:srgbClr val="FFC000"/>
                    </a:solidFill>
                  </a:tcPr>
                </a:tc>
                <a:extLst>
                  <a:ext uri="{0D108BD9-81ED-4DB2-BD59-A6C34878D82A}">
                    <a16:rowId xmlns:a16="http://schemas.microsoft.com/office/drawing/2014/main" xmlns="" val="10007"/>
                  </a:ext>
                </a:extLst>
              </a:tr>
              <a:tr h="409241">
                <a:tc>
                  <a:txBody>
                    <a:bodyPr/>
                    <a:lstStyle/>
                    <a:p>
                      <a:r>
                        <a:rPr lang="fr-FR" sz="1600" b="1" dirty="0"/>
                        <a:t>Johnson &amp; Johnson</a:t>
                      </a:r>
                      <a:endParaRPr lang="fr-FR" sz="1600"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Vecteur</a:t>
                      </a:r>
                      <a:r>
                        <a:rPr lang="fr-FR" sz="1600" b="1" baseline="0" dirty="0"/>
                        <a:t> </a:t>
                      </a:r>
                      <a:r>
                        <a:rPr lang="fr-FR" sz="1600" b="1" dirty="0"/>
                        <a:t>viral</a:t>
                      </a:r>
                      <a:r>
                        <a:rPr lang="fr-FR" sz="1600" b="1" baseline="0" dirty="0"/>
                        <a:t> </a:t>
                      </a:r>
                      <a:r>
                        <a:rPr lang="fr-FR" sz="1600" b="1" dirty="0"/>
                        <a:t>non réplicatif (Adénovirus</a:t>
                      </a:r>
                      <a:r>
                        <a:rPr lang="fr-FR" sz="1600" b="1" baseline="0" dirty="0"/>
                        <a:t> d’origine humaine)</a:t>
                      </a:r>
                      <a:endParaRPr lang="fr-FR" sz="1600" b="1" dirty="0"/>
                    </a:p>
                  </a:txBody>
                  <a:tcPr>
                    <a:solidFill>
                      <a:srgbClr val="FFC000"/>
                    </a:solidFill>
                  </a:tcPr>
                </a:tc>
                <a:extLst>
                  <a:ext uri="{0D108BD9-81ED-4DB2-BD59-A6C34878D82A}">
                    <a16:rowId xmlns:a16="http://schemas.microsoft.com/office/drawing/2014/main" xmlns="" val="10008"/>
                  </a:ext>
                </a:extLst>
              </a:tr>
              <a:tr h="360040">
                <a:tc>
                  <a:txBody>
                    <a:bodyPr/>
                    <a:lstStyle/>
                    <a:p>
                      <a:r>
                        <a:rPr lang="fr-FR" sz="1600" b="1" i="0" kern="1200" dirty="0" err="1">
                          <a:solidFill>
                            <a:schemeClr val="dk1"/>
                          </a:solidFill>
                          <a:effectLst/>
                          <a:latin typeface="+mn-lt"/>
                          <a:ea typeface="+mn-ea"/>
                          <a:cs typeface="+mn-cs"/>
                        </a:rPr>
                        <a:t>Valneva</a:t>
                      </a:r>
                      <a:r>
                        <a:rPr lang="fr-FR" sz="1600" b="1" i="0" kern="1200" dirty="0">
                          <a:solidFill>
                            <a:schemeClr val="dk1"/>
                          </a:solidFill>
                          <a:effectLst/>
                          <a:latin typeface="+mn-lt"/>
                          <a:ea typeface="+mn-ea"/>
                          <a:cs typeface="+mn-cs"/>
                        </a:rPr>
                        <a:t> </a:t>
                      </a:r>
                      <a:endParaRPr lang="fr-FR" sz="1600" b="1" dirty="0"/>
                    </a:p>
                  </a:txBody>
                  <a:tcPr>
                    <a:solidFill>
                      <a:srgbClr val="FFC000"/>
                    </a:solidFill>
                  </a:tcPr>
                </a:tc>
                <a:tc>
                  <a:txBody>
                    <a:bodyPr/>
                    <a:lstStyle/>
                    <a:p>
                      <a:r>
                        <a:rPr lang="fr-FR" sz="1400" b="1" dirty="0"/>
                        <a:t>Virus entier inactivé</a:t>
                      </a:r>
                    </a:p>
                  </a:txBody>
                  <a:tcPr>
                    <a:solidFill>
                      <a:srgbClr val="FFC000"/>
                    </a:solidFill>
                  </a:tcPr>
                </a:tc>
                <a:extLst>
                  <a:ext uri="{0D108BD9-81ED-4DB2-BD59-A6C34878D82A}">
                    <a16:rowId xmlns:a16="http://schemas.microsoft.com/office/drawing/2014/main" xmlns="" val="10009"/>
                  </a:ext>
                </a:extLst>
              </a:tr>
              <a:tr h="354320">
                <a:tc>
                  <a:txBody>
                    <a:bodyPr/>
                    <a:lstStyle/>
                    <a:p>
                      <a:r>
                        <a:rPr lang="fr-FR" sz="1600" b="1" i="0" kern="1200" dirty="0" err="1">
                          <a:solidFill>
                            <a:schemeClr val="dk1"/>
                          </a:solidFill>
                          <a:effectLst/>
                          <a:latin typeface="+mn-lt"/>
                          <a:ea typeface="+mn-ea"/>
                          <a:cs typeface="+mn-cs"/>
                        </a:rPr>
                        <a:t>Novavax</a:t>
                      </a:r>
                      <a:endParaRPr lang="fr-FR" sz="1600" b="1" dirty="0"/>
                    </a:p>
                  </a:txBody>
                  <a:tcPr>
                    <a:solidFill>
                      <a:srgbClr val="FFC000"/>
                    </a:solidFill>
                  </a:tcPr>
                </a:tc>
                <a:tc>
                  <a:txBody>
                    <a:bodyPr/>
                    <a:lstStyle/>
                    <a:p>
                      <a:r>
                        <a:rPr lang="fr-FR" sz="1400" b="1" dirty="0"/>
                        <a:t>Vaccin recombinant</a:t>
                      </a:r>
                      <a:r>
                        <a:rPr lang="fr-FR" sz="1400" b="1" baseline="0" dirty="0"/>
                        <a:t> </a:t>
                      </a:r>
                      <a:r>
                        <a:rPr lang="fr-FR" sz="1400" b="1" dirty="0"/>
                        <a:t>à nanoparticules avec adjuvant</a:t>
                      </a:r>
                    </a:p>
                  </a:txBody>
                  <a:tcPr>
                    <a:solidFill>
                      <a:srgbClr val="FFC000"/>
                    </a:solidFill>
                  </a:tcPr>
                </a:tc>
                <a:extLst>
                  <a:ext uri="{0D108BD9-81ED-4DB2-BD59-A6C34878D82A}">
                    <a16:rowId xmlns:a16="http://schemas.microsoft.com/office/drawing/2014/main" xmlns="" val="10010"/>
                  </a:ext>
                </a:extLst>
              </a:tr>
              <a:tr h="354320">
                <a:tc>
                  <a:txBody>
                    <a:bodyPr/>
                    <a:lstStyle/>
                    <a:p>
                      <a:r>
                        <a:rPr lang="fr-FR" sz="1600" b="1" dirty="0"/>
                        <a:t>Sanofi Pasteur GSK</a:t>
                      </a:r>
                    </a:p>
                  </a:txBody>
                  <a:tcPr>
                    <a:solidFill>
                      <a:srgbClr val="FFC000"/>
                    </a:solidFill>
                  </a:tcPr>
                </a:tc>
                <a:tc>
                  <a:txBody>
                    <a:bodyPr/>
                    <a:lstStyle/>
                    <a:p>
                      <a:r>
                        <a:rPr lang="fr-FR" sz="1400" b="1" dirty="0"/>
                        <a:t>Protéine recombinante</a:t>
                      </a:r>
                    </a:p>
                  </a:txBody>
                  <a:tcPr>
                    <a:solidFill>
                      <a:srgbClr val="FFC000"/>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099369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2EB9576-20BF-4363-B348-B2961DAD859F}"/>
              </a:ext>
            </a:extLst>
          </p:cNvPr>
          <p:cNvSpPr>
            <a:spLocks noGrp="1"/>
          </p:cNvSpPr>
          <p:nvPr>
            <p:ph type="title"/>
          </p:nvPr>
        </p:nvSpPr>
        <p:spPr/>
        <p:txBody>
          <a:bodyPr/>
          <a:lstStyle/>
          <a:p>
            <a:pPr algn="ctr"/>
            <a:r>
              <a:rPr lang="fr-FR" dirty="0"/>
              <a:t>Les réticences </a:t>
            </a:r>
          </a:p>
        </p:txBody>
      </p:sp>
      <p:pic>
        <p:nvPicPr>
          <p:cNvPr id="4" name="Espace réservé du contenu 3">
            <a:extLst>
              <a:ext uri="{FF2B5EF4-FFF2-40B4-BE49-F238E27FC236}">
                <a16:creationId xmlns:a16="http://schemas.microsoft.com/office/drawing/2014/main" xmlns="" id="{4C20379C-6C40-4CD1-97B0-9A41C9EA99CF}"/>
              </a:ext>
            </a:extLst>
          </p:cNvPr>
          <p:cNvPicPr>
            <a:picLocks noGrp="1" noChangeAspect="1"/>
          </p:cNvPicPr>
          <p:nvPr>
            <p:ph idx="1"/>
          </p:nvPr>
        </p:nvPicPr>
        <p:blipFill>
          <a:blip r:embed="rId2"/>
          <a:stretch>
            <a:fillRect/>
          </a:stretch>
        </p:blipFill>
        <p:spPr>
          <a:xfrm>
            <a:off x="1691680" y="1484784"/>
            <a:ext cx="6336704" cy="4764914"/>
          </a:xfrm>
          <a:prstGeom prst="rect">
            <a:avLst/>
          </a:prstGeom>
        </p:spPr>
      </p:pic>
    </p:spTree>
    <p:extLst>
      <p:ext uri="{BB962C8B-B14F-4D97-AF65-F5344CB8AC3E}">
        <p14:creationId xmlns:p14="http://schemas.microsoft.com/office/powerpoint/2010/main" val="950734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740C90C-A1FF-4A7A-897F-3A4AE843CAC4}"/>
              </a:ext>
            </a:extLst>
          </p:cNvPr>
          <p:cNvSpPr>
            <a:spLocks noGrp="1"/>
          </p:cNvSpPr>
          <p:nvPr>
            <p:ph type="title"/>
          </p:nvPr>
        </p:nvSpPr>
        <p:spPr>
          <a:xfrm>
            <a:off x="683568" y="188640"/>
            <a:ext cx="7886700" cy="864096"/>
          </a:xfrm>
          <a:solidFill>
            <a:srgbClr val="FFC000"/>
          </a:solidFill>
        </p:spPr>
        <p:txBody>
          <a:bodyPr/>
          <a:lstStyle/>
          <a:p>
            <a:pPr algn="ctr"/>
            <a:r>
              <a:rPr lang="fr-FR" dirty="0"/>
              <a:t>Les effets secondaires observés</a:t>
            </a:r>
          </a:p>
        </p:txBody>
      </p:sp>
      <p:sp>
        <p:nvSpPr>
          <p:cNvPr id="3" name="Espace réservé du contenu 2">
            <a:extLst>
              <a:ext uri="{FF2B5EF4-FFF2-40B4-BE49-F238E27FC236}">
                <a16:creationId xmlns:a16="http://schemas.microsoft.com/office/drawing/2014/main" xmlns="" id="{14DF37B5-B9E5-43A7-9032-DDA64EE59D95}"/>
              </a:ext>
            </a:extLst>
          </p:cNvPr>
          <p:cNvSpPr>
            <a:spLocks noGrp="1"/>
          </p:cNvSpPr>
          <p:nvPr>
            <p:ph idx="1"/>
          </p:nvPr>
        </p:nvSpPr>
        <p:spPr>
          <a:xfrm>
            <a:off x="683568" y="1196752"/>
            <a:ext cx="7886700" cy="5400600"/>
          </a:xfrm>
          <a:solidFill>
            <a:srgbClr val="FFC000"/>
          </a:solidFill>
        </p:spPr>
        <p:txBody>
          <a:bodyPr>
            <a:noAutofit/>
          </a:bodyPr>
          <a:lstStyle/>
          <a:p>
            <a:pPr algn="just"/>
            <a:r>
              <a:rPr lang="fr-FR" sz="1600" b="1" dirty="0"/>
              <a:t>Les effets secondaires sont présents mais d’une manière générale peu graves.</a:t>
            </a:r>
          </a:p>
          <a:p>
            <a:pPr algn="just"/>
            <a:r>
              <a:rPr lang="fr-FR" sz="1600" b="1" dirty="0"/>
              <a:t>Ils sont représentés par : une forte fatigue, des douleurs musculaires et articulaires, de la fièvre modérée, des frissons, des céphalées, des réactions locales au point d’injection, une </a:t>
            </a:r>
            <a:r>
              <a:rPr lang="fr-FR" sz="1600" b="1" dirty="0" err="1"/>
              <a:t>réactogénicité</a:t>
            </a:r>
            <a:r>
              <a:rPr lang="fr-FR" sz="1600" b="1" dirty="0"/>
              <a:t>. La durée des effets indésirables est de  deux à trois jours. Ce sont des effets réactogènes  encore appelés pseudo-grippaux.</a:t>
            </a:r>
          </a:p>
          <a:p>
            <a:pPr algn="just"/>
            <a:r>
              <a:rPr lang="fr-FR" sz="1600" b="1" dirty="0"/>
              <a:t>Des effets secondaires plus graves se sont traduits par  des vertiges, des effets d’hypersensibilité et d’anaphylaxie, des thromboses céphaliques (CIVD), des embolies, des troubles du rythme cardiaque, des zonas, des affections du système nerveux, des atteintes du système vasculaire, une hypertension artérielle, des atteintes respiratoires (dyspnée) et exacerbation de l’asthme, des troubles gastro-intestinaux et quelques arrêts cardio-</a:t>
            </a:r>
            <a:r>
              <a:rPr lang="fr-FR" sz="1600" b="1" dirty="0" err="1"/>
              <a:t>ventilatoires</a:t>
            </a:r>
            <a:r>
              <a:rPr lang="fr-FR" sz="1600" b="1" dirty="0"/>
              <a:t> entrainant la mort, y compris chez des jeunes. </a:t>
            </a:r>
          </a:p>
          <a:p>
            <a:pPr algn="just"/>
            <a:r>
              <a:rPr lang="fr-FR" sz="1600" b="1" dirty="0"/>
              <a:t>Le taux de mortalité est équivalent au taux engendré par la prise contraceptifs. il se pourrait que les femmes soient plus concernées par les effets secondaires liés aux vaccins contre le coronavirus. </a:t>
            </a:r>
          </a:p>
          <a:p>
            <a:pPr algn="just"/>
            <a:r>
              <a:rPr lang="fr-FR" sz="1600" b="1" dirty="0"/>
              <a:t>Les Autorités ont considéré le rapport bénéfices/risques mais ont préconisé des mesures adaptées aux âges des receveurs.</a:t>
            </a:r>
          </a:p>
          <a:p>
            <a:pPr algn="just"/>
            <a:r>
              <a:rPr lang="fr-FR" sz="1600" b="1" dirty="0"/>
              <a:t>Ainsi le vaccin Astra </a:t>
            </a:r>
            <a:r>
              <a:rPr lang="fr-FR" sz="1600" b="1" dirty="0" err="1"/>
              <a:t>Zénéca</a:t>
            </a:r>
            <a:r>
              <a:rPr lang="fr-FR" sz="1600" b="1" dirty="0"/>
              <a:t> est contre-indiqué au moins de 55 ans.</a:t>
            </a:r>
          </a:p>
          <a:p>
            <a:pPr algn="just"/>
            <a:r>
              <a:rPr lang="fr-FR" sz="1600" b="1" dirty="0"/>
              <a:t>Certains chercheurs attribuent ces réactions à une erreur au moment de l’injection qui serait en intraveineuse et non en intramusculaire, ce qui provoquerait une inflammation de la tunique interne et par conséquent la formation de caillots.</a:t>
            </a:r>
          </a:p>
        </p:txBody>
      </p:sp>
    </p:spTree>
    <p:extLst>
      <p:ext uri="{BB962C8B-B14F-4D97-AF65-F5344CB8AC3E}">
        <p14:creationId xmlns:p14="http://schemas.microsoft.com/office/powerpoint/2010/main" val="177772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568952" cy="1008112"/>
          </a:xfrm>
          <a:solidFill>
            <a:srgbClr val="FFC000"/>
          </a:solidFill>
        </p:spPr>
        <p:txBody>
          <a:bodyPr>
            <a:normAutofit fontScale="90000"/>
          </a:bodyPr>
          <a:lstStyle/>
          <a:p>
            <a:pPr algn="ctr"/>
            <a:r>
              <a:rPr lang="fr-FR" dirty="0"/>
              <a:t>Parlons des séquelles </a:t>
            </a:r>
            <a:br>
              <a:rPr lang="fr-FR" dirty="0"/>
            </a:br>
            <a:r>
              <a:rPr lang="fr-FR" dirty="0"/>
              <a:t>du </a:t>
            </a:r>
            <a:r>
              <a:rPr lang="fr-FR" dirty="0" err="1"/>
              <a:t>Covid</a:t>
            </a:r>
            <a:r>
              <a:rPr lang="fr-FR" dirty="0"/>
              <a:t>-Long ou post-</a:t>
            </a:r>
            <a:r>
              <a:rPr lang="fr-FR" dirty="0" err="1"/>
              <a:t>covid</a:t>
            </a:r>
            <a:r>
              <a:rPr lang="fr-FR" dirty="0"/>
              <a:t>(1)</a:t>
            </a:r>
          </a:p>
        </p:txBody>
      </p:sp>
      <p:sp>
        <p:nvSpPr>
          <p:cNvPr id="3" name="Espace réservé du contenu 2"/>
          <p:cNvSpPr>
            <a:spLocks noGrp="1"/>
          </p:cNvSpPr>
          <p:nvPr>
            <p:ph idx="1"/>
          </p:nvPr>
        </p:nvSpPr>
        <p:spPr>
          <a:xfrm>
            <a:off x="323528" y="1268760"/>
            <a:ext cx="8568952" cy="5472608"/>
          </a:xfrm>
          <a:solidFill>
            <a:srgbClr val="FFC000"/>
          </a:solidFill>
        </p:spPr>
        <p:txBody>
          <a:bodyPr>
            <a:normAutofit fontScale="25000" lnSpcReduction="20000"/>
          </a:bodyPr>
          <a:lstStyle/>
          <a:p>
            <a:pPr algn="just"/>
            <a:r>
              <a:rPr lang="fr-FR" sz="7200" b="1" dirty="0"/>
              <a:t>Ces séquelles sont généralement réversibles et persistent jusqu’à quatre semaines après le début de la maladie, et plus de 10 % à 6 mois”. </a:t>
            </a:r>
          </a:p>
          <a:p>
            <a:pPr algn="just"/>
            <a:r>
              <a:rPr lang="fr-FR" sz="7200" b="1" dirty="0"/>
              <a:t>Ces séquelles sont apparus chez les patients ayant contracté une forme bénigne de la maladie que ceux ayant développé une forme grave.</a:t>
            </a:r>
          </a:p>
          <a:p>
            <a:pPr algn="just"/>
            <a:r>
              <a:rPr lang="fr-FR" sz="7200" b="1" dirty="0"/>
              <a:t>Parmi les symptômes les plus fréquemment rencontrés, on retrouve :</a:t>
            </a:r>
          </a:p>
          <a:p>
            <a:pPr lvl="1" algn="just"/>
            <a:r>
              <a:rPr lang="fr-FR" sz="6800" b="1" dirty="0"/>
              <a:t>la fatigue,</a:t>
            </a:r>
          </a:p>
          <a:p>
            <a:pPr lvl="1" algn="just"/>
            <a:r>
              <a:rPr lang="fr-FR" sz="6800" b="1" dirty="0"/>
              <a:t>des troubles neurologiques (cognitifs, sensoriels, céphalées),</a:t>
            </a:r>
          </a:p>
          <a:p>
            <a:pPr lvl="1" algn="just"/>
            <a:r>
              <a:rPr lang="fr-FR" sz="6800" b="1" dirty="0"/>
              <a:t>des troubles cardio-thoraciques (douleurs et oppressions thoraciques, tachycardie, dyspnée, toux),</a:t>
            </a:r>
          </a:p>
          <a:p>
            <a:pPr lvl="1" algn="just"/>
            <a:r>
              <a:rPr lang="fr-FR" sz="6800" b="1" dirty="0"/>
              <a:t>des troubles de l’odorat et du goût (anosmie et agueusie),</a:t>
            </a:r>
          </a:p>
          <a:p>
            <a:pPr lvl="1" algn="just"/>
            <a:r>
              <a:rPr lang="fr-FR" sz="6800" b="1" dirty="0"/>
              <a:t>des douleurs,</a:t>
            </a:r>
          </a:p>
          <a:p>
            <a:pPr lvl="1" algn="just"/>
            <a:r>
              <a:rPr lang="fr-FR" sz="6800" b="1" dirty="0"/>
              <a:t>des troubles digestifs,</a:t>
            </a:r>
          </a:p>
          <a:p>
            <a:pPr lvl="1" algn="just"/>
            <a:r>
              <a:rPr lang="fr-FR" sz="6800" b="1" dirty="0"/>
              <a:t>des troubles cutanés.</a:t>
            </a:r>
          </a:p>
          <a:p>
            <a:pPr algn="just"/>
            <a:r>
              <a:rPr lang="fr-FR" sz="7200" b="1" dirty="0"/>
              <a:t>Des recherches tentent à démontrer que ces séquelles sont notamment  dus à la persistance du virus dans l’organisme, à celle d’une réaction inflammatoire, ou encore à des causes psychosomatiques. </a:t>
            </a:r>
          </a:p>
          <a:p>
            <a:pPr algn="just"/>
            <a:r>
              <a:rPr lang="fr-FR" sz="7200" b="1" dirty="0"/>
              <a:t>L’amélioration de l’état de santé s'améliore de façon progressive, en général en quelques mois, grâce à une prise en charge globale personnalisée pouvant inclure des traitements symptomatiques, du repos et une réadaptation respiratoire et/ou un réentraînement progressif à l'effort. </a:t>
            </a:r>
          </a:p>
          <a:p>
            <a:pPr algn="just"/>
            <a:r>
              <a:rPr lang="fr-FR" sz="7200" b="1" dirty="0"/>
              <a:t>L’écoute et de l’empathie des médecins, sont une condition sine qua non.</a:t>
            </a:r>
          </a:p>
          <a:p>
            <a:pPr algn="just"/>
            <a:r>
              <a:rPr lang="fr-FR" sz="7200" b="1" dirty="0"/>
              <a:t>Il faut insister sur le </a:t>
            </a:r>
            <a:r>
              <a:rPr lang="fr-FR" sz="7200" b="1" i="1" dirty="0"/>
              <a:t> caractère temporaire et réversible de la situation des patients</a:t>
            </a:r>
            <a:r>
              <a:rPr lang="fr-FR" sz="7200" b="1" dirty="0"/>
              <a:t>.</a:t>
            </a:r>
          </a:p>
        </p:txBody>
      </p:sp>
    </p:spTree>
    <p:extLst>
      <p:ext uri="{BB962C8B-B14F-4D97-AF65-F5344CB8AC3E}">
        <p14:creationId xmlns:p14="http://schemas.microsoft.com/office/powerpoint/2010/main" val="3199633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3"/>
            <a:ext cx="8064896" cy="936104"/>
          </a:xfrm>
          <a:solidFill>
            <a:srgbClr val="FFC000"/>
          </a:solidFill>
        </p:spPr>
        <p:txBody>
          <a:bodyPr>
            <a:normAutofit fontScale="90000"/>
          </a:bodyPr>
          <a:lstStyle/>
          <a:p>
            <a:pPr algn="ctr"/>
            <a:r>
              <a:rPr lang="fr-FR" sz="4000" b="1" dirty="0">
                <a:solidFill>
                  <a:prstClr val="black"/>
                </a:solidFill>
              </a:rPr>
              <a:t>Parlons des séquelles </a:t>
            </a:r>
            <a:br>
              <a:rPr lang="fr-FR" sz="4000" b="1" dirty="0">
                <a:solidFill>
                  <a:prstClr val="black"/>
                </a:solidFill>
              </a:rPr>
            </a:br>
            <a:r>
              <a:rPr lang="fr-FR" sz="4000" b="1" dirty="0">
                <a:solidFill>
                  <a:prstClr val="black"/>
                </a:solidFill>
              </a:rPr>
              <a:t>du </a:t>
            </a:r>
            <a:r>
              <a:rPr lang="fr-FR" sz="4000" b="1" dirty="0" err="1">
                <a:solidFill>
                  <a:prstClr val="black"/>
                </a:solidFill>
              </a:rPr>
              <a:t>Covid</a:t>
            </a:r>
            <a:r>
              <a:rPr lang="fr-FR" sz="4000" b="1" dirty="0">
                <a:solidFill>
                  <a:prstClr val="black"/>
                </a:solidFill>
              </a:rPr>
              <a:t>-Long ou post-</a:t>
            </a:r>
            <a:r>
              <a:rPr lang="fr-FR" sz="4000" b="1" dirty="0" err="1">
                <a:solidFill>
                  <a:prstClr val="black"/>
                </a:solidFill>
              </a:rPr>
              <a:t>covid</a:t>
            </a:r>
            <a:r>
              <a:rPr lang="fr-FR" sz="4000" b="1" dirty="0">
                <a:solidFill>
                  <a:prstClr val="black"/>
                </a:solidFill>
              </a:rPr>
              <a:t>(2)</a:t>
            </a:r>
            <a:endParaRPr lang="fr-FR" b="1" dirty="0"/>
          </a:p>
        </p:txBody>
      </p:sp>
      <p:sp>
        <p:nvSpPr>
          <p:cNvPr id="3" name="Espace réservé du contenu 2"/>
          <p:cNvSpPr>
            <a:spLocks noGrp="1"/>
          </p:cNvSpPr>
          <p:nvPr>
            <p:ph idx="1"/>
          </p:nvPr>
        </p:nvSpPr>
        <p:spPr>
          <a:xfrm>
            <a:off x="611560" y="1484784"/>
            <a:ext cx="8047806" cy="4896544"/>
          </a:xfrm>
          <a:solidFill>
            <a:srgbClr val="FFC000"/>
          </a:solidFill>
        </p:spPr>
        <p:txBody>
          <a:bodyPr>
            <a:noAutofit/>
          </a:bodyPr>
          <a:lstStyle/>
          <a:p>
            <a:pPr marL="0" indent="0">
              <a:buNone/>
            </a:pPr>
            <a:r>
              <a:rPr lang="fr-FR" sz="1600" b="1" dirty="0"/>
              <a:t>Les séquelles à plus long terme des formes graves</a:t>
            </a:r>
          </a:p>
          <a:p>
            <a:r>
              <a:rPr lang="fr-FR" sz="1600" b="1" dirty="0"/>
              <a:t>Sont liées  à  l’attaque virale et à l’orage </a:t>
            </a:r>
            <a:r>
              <a:rPr lang="fr-FR" sz="1600" b="1" dirty="0" err="1"/>
              <a:t>cytokinique</a:t>
            </a:r>
            <a:endParaRPr lang="fr-FR" sz="1600" b="1" dirty="0"/>
          </a:p>
          <a:p>
            <a:pPr algn="just"/>
            <a:r>
              <a:rPr lang="fr-FR" sz="1600" b="1" dirty="0"/>
              <a:t>Les séquelles les plus lourdes et parfois irréversibles sont observées chez les hommes et femmes ayant développé une forme grave de CoVid-19. </a:t>
            </a:r>
          </a:p>
          <a:p>
            <a:pPr algn="just"/>
            <a:r>
              <a:rPr lang="fr-FR" sz="1600" b="1" dirty="0"/>
              <a:t>Ces formes graves ne concernent pas seulement les poumons, comme on a pu le penser jusqu’alors : “Le coronavirus, comme tous les virus, attaque absolument tous les organes.</a:t>
            </a:r>
          </a:p>
          <a:p>
            <a:pPr algn="just"/>
            <a:r>
              <a:rPr lang="fr-FR" sz="1600" b="1" dirty="0"/>
              <a:t>Le CoVid-19 provoque une attaque virale, c’est-à-dire une attaque directe du virus qui peut atteindre le cœur, les vaisseaux, les poumons, le cerveau, avec autant de séquelles possibles. Ensuite, le système immunitaire réagit, s’emballe et crée une inflammation, c’est ce qu’on appelle l’orage </a:t>
            </a:r>
            <a:r>
              <a:rPr lang="fr-FR" sz="1600" b="1" dirty="0" err="1"/>
              <a:t>cytokinique</a:t>
            </a:r>
            <a:r>
              <a:rPr lang="fr-FR" sz="1600" b="1" dirty="0"/>
              <a:t>.  </a:t>
            </a:r>
          </a:p>
          <a:p>
            <a:pPr algn="just"/>
            <a:r>
              <a:rPr lang="fr-FR" sz="1600" b="1" dirty="0"/>
              <a:t>Cette inflammation peut être à l’origine de myocardite, d’ encéphalite,  du syndrome de détresse respiratoire aiguë, etc. ”</a:t>
            </a:r>
          </a:p>
          <a:p>
            <a:pPr algn="just"/>
            <a:r>
              <a:rPr lang="fr-FR" sz="1600" b="1" dirty="0"/>
              <a:t>Les séquelles pulmonaires liés aux dégâts à long terme du coronavirus sur les poumons consistant en des cicatrices sur les poumons, aboutissant à la détérioration des capacités d'un patient à respirer dans le futur. </a:t>
            </a:r>
          </a:p>
          <a:p>
            <a:pPr algn="just"/>
            <a:r>
              <a:rPr lang="fr-FR" sz="1600" b="1" dirty="0"/>
              <a:t>Une étude révèle que les hommes et femmes hospitalisés à cause du CoVid-19, présentent pour un nombre important des lésions cardiaques, avec un taux de mortalité plus élevé.</a:t>
            </a:r>
          </a:p>
        </p:txBody>
      </p:sp>
    </p:spTree>
    <p:extLst>
      <p:ext uri="{BB962C8B-B14F-4D97-AF65-F5344CB8AC3E}">
        <p14:creationId xmlns:p14="http://schemas.microsoft.com/office/powerpoint/2010/main" val="96955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3240313-0EA7-4835-8D9E-EA68E33F9016}"/>
              </a:ext>
            </a:extLst>
          </p:cNvPr>
          <p:cNvSpPr>
            <a:spLocks noGrp="1"/>
          </p:cNvSpPr>
          <p:nvPr>
            <p:ph type="title"/>
          </p:nvPr>
        </p:nvSpPr>
        <p:spPr>
          <a:xfrm>
            <a:off x="628650" y="365127"/>
            <a:ext cx="7886700" cy="975642"/>
          </a:xfrm>
          <a:solidFill>
            <a:srgbClr val="FFC000"/>
          </a:solidFill>
        </p:spPr>
        <p:txBody>
          <a:bodyPr/>
          <a:lstStyle/>
          <a:p>
            <a:pPr algn="ctr"/>
            <a:r>
              <a:rPr lang="fr-FR" b="1" dirty="0"/>
              <a:t>Un constat ou erratum ?</a:t>
            </a:r>
          </a:p>
        </p:txBody>
      </p:sp>
      <p:sp>
        <p:nvSpPr>
          <p:cNvPr id="3" name="Espace réservé du contenu 2">
            <a:extLst>
              <a:ext uri="{FF2B5EF4-FFF2-40B4-BE49-F238E27FC236}">
                <a16:creationId xmlns:a16="http://schemas.microsoft.com/office/drawing/2014/main" xmlns="" id="{CE69D515-D41A-42F6-A534-0A1DECDABC4C}"/>
              </a:ext>
            </a:extLst>
          </p:cNvPr>
          <p:cNvSpPr>
            <a:spLocks noGrp="1"/>
          </p:cNvSpPr>
          <p:nvPr>
            <p:ph idx="1"/>
          </p:nvPr>
        </p:nvSpPr>
        <p:spPr>
          <a:xfrm>
            <a:off x="611560" y="1484785"/>
            <a:ext cx="7886700" cy="4809091"/>
          </a:xfrm>
          <a:solidFill>
            <a:srgbClr val="FFC000"/>
          </a:solidFill>
        </p:spPr>
        <p:txBody>
          <a:bodyPr>
            <a:normAutofit fontScale="92500" lnSpcReduction="20000"/>
          </a:bodyPr>
          <a:lstStyle/>
          <a:p>
            <a:pPr algn="just"/>
            <a:r>
              <a:rPr lang="fr-FR" b="1" dirty="0"/>
              <a:t>Il n’existe actuellement en ce moment aucune étude sur la contamination « sociale » des porteurs du virus.</a:t>
            </a:r>
          </a:p>
          <a:p>
            <a:pPr algn="just"/>
            <a:r>
              <a:rPr lang="fr-FR" b="1" dirty="0"/>
              <a:t>La seule étude réalisée se fonde sur une étude américaine quant aux différents lieux de vie et sur les habitudes liées à ceux-ci.</a:t>
            </a:r>
          </a:p>
          <a:p>
            <a:pPr algn="just"/>
            <a:r>
              <a:rPr lang="fr-FR" b="1" dirty="0"/>
              <a:t>Est-elle pour autant contestable ? Non bien sur. Pourquoi : les gestes barrières dès leur disparition montrent qu’ils sont utiles.</a:t>
            </a:r>
          </a:p>
          <a:p>
            <a:pPr algn="just"/>
            <a:r>
              <a:rPr lang="fr-FR" b="1" dirty="0"/>
              <a:t>Quelles sont les points de controverse soulevés : l’installation d’une crise financière, économique, sociale et psychologique.</a:t>
            </a:r>
          </a:p>
          <a:p>
            <a:pPr algn="just"/>
            <a:r>
              <a:rPr lang="fr-FR" b="1" dirty="0"/>
              <a:t>Si le consensus est réalisé quant à l’éradication de l’épidémie, les moyens déployés, la vaccination, le confinement, le couvre-feu font polémique.</a:t>
            </a:r>
          </a:p>
        </p:txBody>
      </p:sp>
    </p:spTree>
    <p:extLst>
      <p:ext uri="{BB962C8B-B14F-4D97-AF65-F5344CB8AC3E}">
        <p14:creationId xmlns:p14="http://schemas.microsoft.com/office/powerpoint/2010/main" val="544504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1"/>
            <a:ext cx="7886700" cy="1080120"/>
          </a:xfrm>
          <a:solidFill>
            <a:srgbClr val="FFC000"/>
          </a:solidFill>
        </p:spPr>
        <p:txBody>
          <a:bodyPr>
            <a:normAutofit fontScale="90000"/>
          </a:bodyPr>
          <a:lstStyle/>
          <a:p>
            <a:pPr algn="ctr"/>
            <a:r>
              <a:rPr lang="fr-FR" b="1" dirty="0">
                <a:solidFill>
                  <a:prstClr val="black"/>
                </a:solidFill>
              </a:rPr>
              <a:t>Parlons des séquelles </a:t>
            </a:r>
            <a:br>
              <a:rPr lang="fr-FR" b="1" dirty="0">
                <a:solidFill>
                  <a:prstClr val="black"/>
                </a:solidFill>
              </a:rPr>
            </a:br>
            <a:r>
              <a:rPr lang="fr-FR" b="1" dirty="0">
                <a:solidFill>
                  <a:prstClr val="black"/>
                </a:solidFill>
              </a:rPr>
              <a:t>du </a:t>
            </a:r>
            <a:r>
              <a:rPr lang="fr-FR" b="1" dirty="0" err="1">
                <a:solidFill>
                  <a:prstClr val="black"/>
                </a:solidFill>
              </a:rPr>
              <a:t>Covid</a:t>
            </a:r>
            <a:r>
              <a:rPr lang="fr-FR" b="1" dirty="0">
                <a:solidFill>
                  <a:prstClr val="black"/>
                </a:solidFill>
              </a:rPr>
              <a:t>-Long ou post-</a:t>
            </a:r>
            <a:r>
              <a:rPr lang="fr-FR" b="1" dirty="0" err="1">
                <a:solidFill>
                  <a:prstClr val="black"/>
                </a:solidFill>
              </a:rPr>
              <a:t>covid</a:t>
            </a:r>
            <a:r>
              <a:rPr lang="fr-FR" b="1" dirty="0">
                <a:solidFill>
                  <a:prstClr val="black"/>
                </a:solidFill>
              </a:rPr>
              <a:t>(3)</a:t>
            </a:r>
            <a:endParaRPr lang="fr-FR" dirty="0"/>
          </a:p>
        </p:txBody>
      </p:sp>
      <p:sp>
        <p:nvSpPr>
          <p:cNvPr id="3" name="Espace réservé du contenu 2"/>
          <p:cNvSpPr>
            <a:spLocks noGrp="1"/>
          </p:cNvSpPr>
          <p:nvPr>
            <p:ph idx="1"/>
          </p:nvPr>
        </p:nvSpPr>
        <p:spPr>
          <a:xfrm>
            <a:off x="628650" y="1700808"/>
            <a:ext cx="7886700" cy="4320480"/>
          </a:xfrm>
          <a:solidFill>
            <a:srgbClr val="FFC000"/>
          </a:solidFill>
        </p:spPr>
        <p:txBody>
          <a:bodyPr>
            <a:normAutofit fontScale="70000" lnSpcReduction="20000"/>
          </a:bodyPr>
          <a:lstStyle/>
          <a:p>
            <a:pPr marL="0" indent="0" algn="just">
              <a:buNone/>
            </a:pPr>
            <a:r>
              <a:rPr lang="fr-FR" b="1" dirty="0"/>
              <a:t>Ce qui est observé :</a:t>
            </a:r>
          </a:p>
          <a:p>
            <a:pPr marL="0" indent="0" algn="just">
              <a:buNone/>
            </a:pPr>
            <a:r>
              <a:rPr lang="fr-FR" b="1" dirty="0">
                <a:solidFill>
                  <a:srgbClr val="FF0000"/>
                </a:solidFill>
              </a:rPr>
              <a:t>Sur le plan pulmonaire</a:t>
            </a:r>
          </a:p>
          <a:p>
            <a:pPr algn="just"/>
            <a:r>
              <a:rPr lang="fr-FR" b="1" dirty="0"/>
              <a:t>"Le poumon cicatrise sous forme de fibrose et fait perdre un certain pourcentage d’activités d’oxygénation du sang puisque le rôle d’échangeur gazeux ne peut plus se faire.</a:t>
            </a:r>
          </a:p>
          <a:p>
            <a:pPr algn="just"/>
            <a:r>
              <a:rPr lang="fr-FR" b="1" dirty="0"/>
              <a:t>Les traitements utilisés en réanimation ont également leur rôle à jouer dans la survenue des séquelles pulmonaires : “La ventilation artificielle peut donner des séquelles, en particulier des barotraumatismes. Une partie des poumons peut éclater.’’ </a:t>
            </a:r>
          </a:p>
          <a:p>
            <a:pPr marL="0" indent="0" algn="just">
              <a:buNone/>
            </a:pPr>
            <a:r>
              <a:rPr lang="fr-FR" b="1" dirty="0">
                <a:solidFill>
                  <a:srgbClr val="FF0000"/>
                </a:solidFill>
              </a:rPr>
              <a:t>Sur le plan cardio-vasculaire</a:t>
            </a:r>
          </a:p>
          <a:p>
            <a:pPr algn="just"/>
            <a:r>
              <a:rPr lang="fr-FR" b="1" dirty="0"/>
              <a:t>Les leçons des précédentes épidémies de coronavirus et de grippe suggèrent que les infections virales peuvent déclencher des syndromes coronariens aigus, des arythmies ou des insuffisances cardiaques. </a:t>
            </a:r>
          </a:p>
          <a:p>
            <a:pPr algn="just"/>
            <a:r>
              <a:rPr lang="fr-FR" b="1" dirty="0"/>
              <a:t>L'Académie française de médecine mentionne également les myocardites ou encore les infarctus du myocarde.</a:t>
            </a:r>
          </a:p>
          <a:p>
            <a:pPr algn="just"/>
            <a:endParaRPr lang="fr-FR" b="1" dirty="0"/>
          </a:p>
          <a:p>
            <a:endParaRPr lang="fr-FR" dirty="0"/>
          </a:p>
        </p:txBody>
      </p:sp>
    </p:spTree>
    <p:extLst>
      <p:ext uri="{BB962C8B-B14F-4D97-AF65-F5344CB8AC3E}">
        <p14:creationId xmlns:p14="http://schemas.microsoft.com/office/powerpoint/2010/main" val="3800412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EE701C-9D58-4E16-B3C8-09FAA54FBB7A}"/>
              </a:ext>
            </a:extLst>
          </p:cNvPr>
          <p:cNvSpPr>
            <a:spLocks noGrp="1"/>
          </p:cNvSpPr>
          <p:nvPr>
            <p:ph type="title"/>
          </p:nvPr>
        </p:nvSpPr>
        <p:spPr>
          <a:xfrm>
            <a:off x="628650" y="225645"/>
            <a:ext cx="7886700" cy="825722"/>
          </a:xfrm>
          <a:solidFill>
            <a:srgbClr val="FFC000"/>
          </a:solidFill>
        </p:spPr>
        <p:txBody>
          <a:bodyPr>
            <a:normAutofit/>
          </a:bodyPr>
          <a:lstStyle/>
          <a:p>
            <a:pPr algn="ctr"/>
            <a:r>
              <a:rPr lang="fr-FR" dirty="0"/>
              <a:t>Les règles des 4 C : quel choix ?</a:t>
            </a:r>
          </a:p>
        </p:txBody>
      </p:sp>
      <p:sp>
        <p:nvSpPr>
          <p:cNvPr id="3" name="Espace réservé du contenu 2">
            <a:extLst>
              <a:ext uri="{FF2B5EF4-FFF2-40B4-BE49-F238E27FC236}">
                <a16:creationId xmlns:a16="http://schemas.microsoft.com/office/drawing/2014/main" xmlns="" id="{B2AD91BF-0B1C-4963-815E-5FC01E59621D}"/>
              </a:ext>
            </a:extLst>
          </p:cNvPr>
          <p:cNvSpPr>
            <a:spLocks noGrp="1"/>
          </p:cNvSpPr>
          <p:nvPr>
            <p:ph idx="1"/>
          </p:nvPr>
        </p:nvSpPr>
        <p:spPr>
          <a:xfrm>
            <a:off x="628650" y="1190848"/>
            <a:ext cx="7886700" cy="5406504"/>
          </a:xfrm>
          <a:solidFill>
            <a:srgbClr val="FFC000"/>
          </a:solidFill>
        </p:spPr>
        <p:txBody>
          <a:bodyPr>
            <a:normAutofit fontScale="62500" lnSpcReduction="20000"/>
          </a:bodyPr>
          <a:lstStyle/>
          <a:p>
            <a:pPr marL="0" indent="0" algn="just">
              <a:buNone/>
            </a:pPr>
            <a:r>
              <a:rPr lang="fr-FR" b="1" i="0" dirty="0">
                <a:effectLst/>
                <a:latin typeface="Bodoni MT" panose="02070603080606020203" pitchFamily="18" charset="0"/>
              </a:rPr>
              <a:t>La règle des 4C du temps de crise COVID-19 :</a:t>
            </a:r>
          </a:p>
          <a:p>
            <a:pPr algn="just"/>
            <a:r>
              <a:rPr lang="fr-FR" b="1" dirty="0">
                <a:latin typeface="Bodoni MT" panose="02070603080606020203" pitchFamily="18" charset="0"/>
              </a:rPr>
              <a:t>Convaincre</a:t>
            </a:r>
          </a:p>
          <a:p>
            <a:pPr algn="just"/>
            <a:r>
              <a:rPr lang="fr-FR" b="1" dirty="0">
                <a:latin typeface="Bodoni MT" panose="02070603080606020203" pitchFamily="18" charset="0"/>
              </a:rPr>
              <a:t>Comparer</a:t>
            </a:r>
          </a:p>
          <a:p>
            <a:pPr algn="just"/>
            <a:r>
              <a:rPr lang="fr-FR" b="1" dirty="0">
                <a:latin typeface="Bodoni MT" panose="02070603080606020203" pitchFamily="18" charset="0"/>
              </a:rPr>
              <a:t>Communiquer</a:t>
            </a:r>
          </a:p>
          <a:p>
            <a:pPr algn="just"/>
            <a:r>
              <a:rPr lang="fr-FR" b="1" dirty="0">
                <a:latin typeface="Bodoni MT" panose="02070603080606020203" pitchFamily="18" charset="0"/>
              </a:rPr>
              <a:t>Contraindre</a:t>
            </a:r>
          </a:p>
          <a:p>
            <a:pPr marL="0" indent="0" algn="just">
              <a:buNone/>
            </a:pPr>
            <a:r>
              <a:rPr lang="fr-FR" b="1" dirty="0">
                <a:latin typeface="Bodoni MT" panose="02070603080606020203" pitchFamily="18" charset="0"/>
              </a:rPr>
              <a:t>Mais aussi</a:t>
            </a:r>
          </a:p>
          <a:p>
            <a:pPr algn="just"/>
            <a:r>
              <a:rPr lang="fr-FR" b="1" i="0" dirty="0">
                <a:effectLst/>
                <a:latin typeface="Bodoni MT" panose="02070603080606020203" pitchFamily="18" charset="0"/>
              </a:rPr>
              <a:t>Compassion (ne pas paraître insensible pendant une période délicate et incertaine). </a:t>
            </a:r>
          </a:p>
          <a:p>
            <a:pPr algn="just">
              <a:buFont typeface="Arial" panose="020B0604020202020204" pitchFamily="34" charset="0"/>
              <a:buChar char="•"/>
            </a:pPr>
            <a:r>
              <a:rPr lang="fr-FR" b="1" i="0" dirty="0">
                <a:effectLst/>
                <a:latin typeface="Bodoni MT" panose="02070603080606020203" pitchFamily="18" charset="0"/>
              </a:rPr>
              <a:t>Confort (partager les informations sur la sécurité sanitaire</a:t>
            </a:r>
            <a:r>
              <a:rPr lang="fr-FR" b="1" dirty="0">
                <a:latin typeface="Bodoni MT" panose="02070603080606020203" pitchFamily="18" charset="0"/>
              </a:rPr>
              <a:t>)</a:t>
            </a:r>
            <a:endParaRPr lang="fr-FR" b="1" i="0" dirty="0">
              <a:effectLst/>
              <a:latin typeface="Bodoni MT" panose="02070603080606020203" pitchFamily="18" charset="0"/>
            </a:endParaRPr>
          </a:p>
          <a:p>
            <a:pPr algn="just">
              <a:buFont typeface="Arial" panose="020B0604020202020204" pitchFamily="34" charset="0"/>
              <a:buChar char="•"/>
            </a:pPr>
            <a:r>
              <a:rPr lang="fr-FR" b="1" i="0" dirty="0">
                <a:effectLst/>
                <a:latin typeface="Bodoni MT" panose="02070603080606020203" pitchFamily="18" charset="0"/>
              </a:rPr>
              <a:t>Clarté (être précis et transparent, en évitant toute ambiguïté dans le message) </a:t>
            </a:r>
          </a:p>
          <a:p>
            <a:pPr algn="just">
              <a:buFont typeface="Arial" panose="020B0604020202020204" pitchFamily="34" charset="0"/>
              <a:buChar char="•"/>
            </a:pPr>
            <a:r>
              <a:rPr lang="fr-FR" b="1" i="0" dirty="0">
                <a:effectLst/>
                <a:latin typeface="Bodoni MT" panose="02070603080606020203" pitchFamily="18" charset="0"/>
              </a:rPr>
              <a:t>Crédibilité (tenir sa promesse et exécuter les étapes opérationnelles).</a:t>
            </a:r>
          </a:p>
          <a:p>
            <a:pPr marL="0" indent="0" algn="just">
              <a:buNone/>
            </a:pPr>
            <a:endParaRPr lang="fr-FR" b="1" dirty="0">
              <a:latin typeface="Bodoni MT" panose="02070603080606020203" pitchFamily="18" charset="0"/>
            </a:endParaRPr>
          </a:p>
          <a:p>
            <a:pPr marL="0" indent="0" algn="just">
              <a:buNone/>
            </a:pPr>
            <a:r>
              <a:rPr lang="fr-FR" b="1" dirty="0">
                <a:latin typeface="Bodoni MT" panose="02070603080606020203" pitchFamily="18" charset="0"/>
              </a:rPr>
              <a:t>Quel sera le modèle adopté ?</a:t>
            </a:r>
            <a:r>
              <a:rPr lang="fr-FR" b="1" i="0" dirty="0">
                <a:effectLst/>
                <a:latin typeface="Bodoni MT" panose="02070603080606020203" pitchFamily="18" charset="0"/>
              </a:rPr>
              <a:t> </a:t>
            </a:r>
          </a:p>
          <a:p>
            <a:pPr marL="0" indent="0" algn="just">
              <a:buNone/>
            </a:pPr>
            <a:r>
              <a:rPr lang="fr-FR" b="1" i="0" dirty="0">
                <a:effectLst/>
                <a:latin typeface="Bodoni MT" panose="02070603080606020203" pitchFamily="18" charset="0"/>
              </a:rPr>
              <a:t>La réussite des mesures prises pour une protection efficace touchant la majorité de la population devra prendre ses racines dans la mise en place des étapes pour envoyer un message positif et la rassurance de nos concitoyens.</a:t>
            </a:r>
          </a:p>
          <a:p>
            <a:pPr marL="0" indent="0" algn="just">
              <a:buNone/>
            </a:pPr>
            <a:r>
              <a:rPr lang="fr-FR" b="1" dirty="0">
                <a:latin typeface="Bodoni MT" panose="02070603080606020203" pitchFamily="18" charset="0"/>
              </a:rPr>
              <a:t>Aux médecins de renseigner par leurs conseils sur les stratégie à adopter, aux Autorités de faire les choix.</a:t>
            </a:r>
            <a:endParaRPr lang="fr-FR" b="1" i="0" dirty="0">
              <a:effectLst/>
              <a:latin typeface="Bodoni MT" panose="02070603080606020203" pitchFamily="18" charset="0"/>
            </a:endParaRPr>
          </a:p>
          <a:p>
            <a:pPr marL="0" indent="0" algn="just">
              <a:buNone/>
            </a:pPr>
            <a:endParaRPr lang="fr-FR" b="1" i="0" dirty="0">
              <a:effectLst/>
              <a:latin typeface="Bodoni MT" panose="02070603080606020203" pitchFamily="18" charset="0"/>
            </a:endParaRPr>
          </a:p>
          <a:p>
            <a:pPr marL="0" indent="0" algn="l">
              <a:buNone/>
            </a:pPr>
            <a:endParaRPr lang="fr-FR" b="1" dirty="0">
              <a:latin typeface="Bodoni MT" panose="02070603080606020203" pitchFamily="18" charset="0"/>
            </a:endParaRPr>
          </a:p>
          <a:p>
            <a:pPr marL="0" indent="0" algn="l">
              <a:buNone/>
            </a:pPr>
            <a:endParaRPr lang="fr-FR" b="0" i="0" dirty="0">
              <a:solidFill>
                <a:srgbClr val="333333"/>
              </a:solidFill>
              <a:effectLst/>
              <a:latin typeface="Raleway"/>
            </a:endParaRPr>
          </a:p>
          <a:p>
            <a:pPr marL="0" indent="0" algn="l">
              <a:buNone/>
            </a:pPr>
            <a:endParaRPr lang="fr-FR" b="0" i="0" dirty="0">
              <a:solidFill>
                <a:srgbClr val="333333"/>
              </a:solidFill>
              <a:effectLst/>
              <a:latin typeface="Raleway"/>
            </a:endParaRPr>
          </a:p>
          <a:p>
            <a:endParaRPr lang="fr-FR" dirty="0"/>
          </a:p>
        </p:txBody>
      </p:sp>
    </p:spTree>
    <p:extLst>
      <p:ext uri="{BB962C8B-B14F-4D97-AF65-F5344CB8AC3E}">
        <p14:creationId xmlns:p14="http://schemas.microsoft.com/office/powerpoint/2010/main" val="1882530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568952" cy="922114"/>
          </a:xfrm>
          <a:solidFill>
            <a:srgbClr val="FFC000"/>
          </a:solidFill>
        </p:spPr>
        <p:txBody>
          <a:bodyPr/>
          <a:lstStyle/>
          <a:p>
            <a:r>
              <a:rPr lang="fr-FR" dirty="0"/>
              <a:t>Attention ! Risque évolutif</a:t>
            </a:r>
          </a:p>
        </p:txBody>
      </p:sp>
      <p:sp>
        <p:nvSpPr>
          <p:cNvPr id="3" name="Espace réservé du contenu 2"/>
          <p:cNvSpPr>
            <a:spLocks noGrp="1"/>
          </p:cNvSpPr>
          <p:nvPr>
            <p:ph idx="1"/>
          </p:nvPr>
        </p:nvSpPr>
        <p:spPr>
          <a:xfrm>
            <a:off x="251520" y="1268760"/>
            <a:ext cx="8640960" cy="5472608"/>
          </a:xfrm>
          <a:solidFill>
            <a:srgbClr val="FFC000"/>
          </a:solidFill>
        </p:spPr>
        <p:txBody>
          <a:bodyPr>
            <a:normAutofit fontScale="25000" lnSpcReduction="20000"/>
          </a:bodyPr>
          <a:lstStyle/>
          <a:p>
            <a:pPr algn="just"/>
            <a:r>
              <a:rPr lang="fr-FR" sz="6400" b="1" dirty="0"/>
              <a:t>Plus nous attendons, moins la perspective d’une immunité collective face au virus devient illusoire. </a:t>
            </a:r>
          </a:p>
          <a:p>
            <a:pPr algn="just"/>
            <a:r>
              <a:rPr lang="fr-FR" sz="6400" b="1" dirty="0"/>
              <a:t>Les </a:t>
            </a:r>
            <a:r>
              <a:rPr lang="fr-FR" sz="6400" b="1" dirty="0" err="1"/>
              <a:t>variants</a:t>
            </a:r>
            <a:r>
              <a:rPr lang="fr-FR" sz="6400" b="1" dirty="0"/>
              <a:t> portent principalement sur la protéine </a:t>
            </a:r>
            <a:r>
              <a:rPr lang="fr-FR" sz="6400" b="1" dirty="0" err="1"/>
              <a:t>Spyke</a:t>
            </a:r>
            <a:r>
              <a:rPr lang="fr-FR" sz="6400" b="1" dirty="0"/>
              <a:t>, des mutations sont également apparues dans le génome de la </a:t>
            </a:r>
            <a:r>
              <a:rPr lang="fr-FR" sz="6400" b="1" dirty="0" err="1"/>
              <a:t>Covid</a:t>
            </a:r>
            <a:r>
              <a:rPr lang="fr-FR" sz="6400" b="1" dirty="0"/>
              <a:t> et ce n’est pas une bonne nouvelle, même si les conséquences ne sont pas immédiates. </a:t>
            </a:r>
          </a:p>
          <a:p>
            <a:pPr algn="just"/>
            <a:r>
              <a:rPr lang="fr-FR" sz="6400" b="1" dirty="0"/>
              <a:t>En revanche, des virus hybrides appelés recombinants issus de deux </a:t>
            </a:r>
            <a:r>
              <a:rPr lang="fr-FR" sz="6400" b="1" dirty="0" err="1"/>
              <a:t>variants</a:t>
            </a:r>
            <a:r>
              <a:rPr lang="fr-FR" sz="6400" b="1" dirty="0"/>
              <a:t> différents sont apparus. Rien d’anormal certes mais ce sont des chimères, véritables croisement de deux virus parentaux. </a:t>
            </a:r>
          </a:p>
          <a:p>
            <a:pPr algn="just"/>
            <a:r>
              <a:rPr lang="fr-FR" sz="6400" b="1" dirty="0"/>
              <a:t>Ces événements de recombinaisons « pourraient rassembler dans un même virus des propriétés issues de deux virus différents  »</a:t>
            </a:r>
          </a:p>
          <a:p>
            <a:pPr algn="just"/>
            <a:r>
              <a:rPr lang="fr-FR" sz="6400" b="1" dirty="0"/>
              <a:t>Vacciner massivement oui mais comment avec des doses  en nombre limitées et une logistique imparfaite ???? C’est la quadrature du cercle ! </a:t>
            </a:r>
          </a:p>
          <a:p>
            <a:pPr algn="just"/>
            <a:r>
              <a:rPr lang="fr-FR" sz="6400" b="1" dirty="0"/>
              <a:t>Quant à la protection qu’offre la vaccination, comment ne pas s’interroger sur les </a:t>
            </a:r>
            <a:r>
              <a:rPr lang="fr-FR" sz="6400" b="1" dirty="0" err="1"/>
              <a:t>variants</a:t>
            </a:r>
            <a:r>
              <a:rPr lang="fr-FR" sz="6400" b="1" dirty="0"/>
              <a:t> et les futurs à venir, les recombinaisons, et les mutations. </a:t>
            </a:r>
          </a:p>
          <a:p>
            <a:pPr algn="just"/>
            <a:r>
              <a:rPr lang="fr-FR" sz="6400" b="1" dirty="0"/>
              <a:t>Ces recombinants possèdent la capacité à franchir la barrière inter-espèces. « Ces virus qui mutent autant risquent de trouver d’autres hôtes. » Certains affectent déjà nos compagnons de compagnie. En témoignent les chats et les chiens concernés.</a:t>
            </a:r>
          </a:p>
          <a:p>
            <a:pPr algn="just"/>
            <a:r>
              <a:rPr lang="fr-FR" sz="6400" b="1" dirty="0"/>
              <a:t>Malgré toutes les décisions des gouvernements, rien ne marche. La pandémie, reste, demeure se développe. </a:t>
            </a:r>
          </a:p>
          <a:p>
            <a:pPr algn="just"/>
            <a:r>
              <a:rPr lang="fr-FR" sz="6400" b="1" dirty="0"/>
              <a:t>Nous parlons de stratégie. Ne pourrions nous pas tenter une nouvelle méthode en vaccinant massivement dans une zone déterminée comme une région quitte à attendre pour une autre, afin d’éviter le principe de la tache d’huile ? Cette stratégie bouscule les idées reçues mais la pandémie ne l’a-t-elle pas fait aussi ?</a:t>
            </a:r>
          </a:p>
          <a:p>
            <a:pPr algn="just"/>
            <a:r>
              <a:rPr lang="fr-FR" sz="6400" b="1" dirty="0"/>
              <a:t>Certains chercheurs prônent cette action Les principes de la vaccination massive et les </a:t>
            </a:r>
            <a:r>
              <a:rPr lang="fr-FR" sz="6400" b="1" dirty="0" err="1"/>
              <a:t>vaccinodrones</a:t>
            </a:r>
            <a:r>
              <a:rPr lang="fr-FR" sz="6400" b="1" dirty="0"/>
              <a:t> dans les zones fortement touchées empruntent une partie de cette méthode.</a:t>
            </a:r>
          </a:p>
        </p:txBody>
      </p:sp>
    </p:spTree>
    <p:extLst>
      <p:ext uri="{BB962C8B-B14F-4D97-AF65-F5344CB8AC3E}">
        <p14:creationId xmlns:p14="http://schemas.microsoft.com/office/powerpoint/2010/main" val="2655300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rgbClr val="FFC000"/>
          </a:solidFill>
        </p:spPr>
        <p:txBody>
          <a:bodyPr>
            <a:normAutofit fontScale="90000"/>
          </a:bodyPr>
          <a:lstStyle/>
          <a:p>
            <a:r>
              <a:rPr lang="fr-FR" dirty="0"/>
              <a:t>Les enfants propagateurs malgré eux ?</a:t>
            </a:r>
          </a:p>
        </p:txBody>
      </p:sp>
      <p:sp>
        <p:nvSpPr>
          <p:cNvPr id="3" name="Espace réservé du contenu 2"/>
          <p:cNvSpPr>
            <a:spLocks noGrp="1"/>
          </p:cNvSpPr>
          <p:nvPr>
            <p:ph idx="1"/>
          </p:nvPr>
        </p:nvSpPr>
        <p:spPr>
          <a:xfrm>
            <a:off x="467544" y="1412776"/>
            <a:ext cx="8229600" cy="5328592"/>
          </a:xfrm>
          <a:solidFill>
            <a:srgbClr val="FFC000"/>
          </a:solidFill>
        </p:spPr>
        <p:txBody>
          <a:bodyPr>
            <a:normAutofit fontScale="32500" lnSpcReduction="20000"/>
          </a:bodyPr>
          <a:lstStyle/>
          <a:p>
            <a:pPr marL="0" indent="0" algn="just">
              <a:buNone/>
            </a:pPr>
            <a:r>
              <a:rPr lang="fr-FR" sz="4500" b="1" dirty="0"/>
              <a:t>Sont-ils des vecteurs à bas bruit ? Pourquoi les plus jeunes sont-ils  asymptomatiques  mais contaminants ?</a:t>
            </a:r>
          </a:p>
          <a:p>
            <a:pPr algn="just"/>
            <a:r>
              <a:rPr lang="fr-FR" sz="4500" b="1" dirty="0"/>
              <a:t>Certains ont émis cette simple hypothèse. Pourquoi les plus jeunes sont moins exposés que les adolescents et les très jeunes adultes ? Les enfants sont vaccinés pour des maladies infantiles (rubéole, rougeole, DT Polio etc..). </a:t>
            </a:r>
          </a:p>
          <a:p>
            <a:pPr algn="just"/>
            <a:r>
              <a:rPr lang="fr-FR" sz="4500" b="1" dirty="0"/>
              <a:t>L’immunité acquise ne favorise-telle pas une défense ? Cette dernière n’est-elle pas décroissante lors de l’adolescence pour arriver à l’âge du jeune adulte…</a:t>
            </a:r>
          </a:p>
          <a:p>
            <a:pPr algn="just"/>
            <a:r>
              <a:rPr lang="fr-FR" sz="4500" b="1" dirty="0"/>
              <a:t>Cela pourrait-il expliquer en partie la contamination dans les écoles, les collèges, les lycées et dans les premières années de faculté ?</a:t>
            </a:r>
          </a:p>
          <a:p>
            <a:pPr algn="just"/>
            <a:r>
              <a:rPr lang="fr-FR" sz="4500" b="1" dirty="0"/>
              <a:t>Enfin la vaccination intervient-elle pour endiguer la transmission ? Deux universités US et UK apportent une première réponse positive.</a:t>
            </a:r>
          </a:p>
          <a:p>
            <a:pPr algn="just"/>
            <a:r>
              <a:rPr lang="fr-FR" sz="4500" b="1" dirty="0"/>
              <a:t>D’autres chercheurs ont découvert que la mémoire immunitaire persiste et que les Lymphocytes tueurs remplissent leurs fonctions sur les cellules infectées.</a:t>
            </a:r>
          </a:p>
          <a:p>
            <a:pPr algn="just"/>
            <a:r>
              <a:rPr lang="fr-FR" sz="4500" b="1" dirty="0"/>
              <a:t>Combien de temps persistera l’immunité acquise par la vaccination ? Dans quelle mesure ? Faudra-t-il revacciner chaque année ? Devrons-nous vivre avec la maladie et nous habituer à vivre sous cette menace ? Y aura-t-il d’autres épisodes infectieux…Autant de questions auxquelles il faudra répondre. </a:t>
            </a:r>
          </a:p>
          <a:p>
            <a:pPr algn="just"/>
            <a:r>
              <a:rPr lang="fr-FR" sz="4500" b="1" dirty="0"/>
              <a:t>Le vieil adage a toujours cours : mieux vaut prévenir que guérir. Pour gagner la partie, pour être efficace, il faut quatre conditions : anticiper, être audacieux, gagner en rapidité et surtout vacciner.</a:t>
            </a:r>
          </a:p>
          <a:p>
            <a:pPr marL="0" indent="0" algn="just">
              <a:buNone/>
            </a:pPr>
            <a:r>
              <a:rPr lang="fr-FR" sz="4500" b="1" dirty="0"/>
              <a:t>Des traitements plus efficaces ?</a:t>
            </a:r>
          </a:p>
          <a:p>
            <a:pPr algn="just"/>
            <a:r>
              <a:rPr lang="fr-FR" sz="4500" b="1" dirty="0"/>
              <a:t>L’OMS a déclaré « Le virus est avec nous pour toujours ». Les deux hypothèses dominantes sont une éradication du virus par la vaccination ou l'immunité collective, ou bien encore une banalisation du virus qui deviendrait endémique comme ceux du rhume.</a:t>
            </a:r>
          </a:p>
          <a:p>
            <a:pPr algn="just"/>
            <a:r>
              <a:rPr lang="fr-FR" sz="4500" b="1" dirty="0"/>
              <a:t>Plusieurs laboratoires tente nt de développer des médicaments notamment l’Institut Pasteur de Lille</a:t>
            </a:r>
          </a:p>
          <a:p>
            <a:endParaRPr lang="fr-FR" sz="3800" dirty="0"/>
          </a:p>
          <a:p>
            <a:endParaRPr lang="fr-FR" dirty="0"/>
          </a:p>
          <a:p>
            <a:endParaRPr lang="fr-FR" dirty="0"/>
          </a:p>
        </p:txBody>
      </p:sp>
    </p:spTree>
    <p:extLst>
      <p:ext uri="{BB962C8B-B14F-4D97-AF65-F5344CB8AC3E}">
        <p14:creationId xmlns:p14="http://schemas.microsoft.com/office/powerpoint/2010/main" val="2487060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188" y="10696"/>
            <a:ext cx="8229600" cy="1143000"/>
          </a:xfrm>
          <a:solidFill>
            <a:srgbClr val="FFC000"/>
          </a:solidFill>
        </p:spPr>
        <p:txBody>
          <a:bodyPr>
            <a:normAutofit fontScale="90000"/>
          </a:bodyPr>
          <a:lstStyle/>
          <a:p>
            <a:r>
              <a:rPr lang="fr-FR" dirty="0"/>
              <a:t>Pour finir sur une note humoristique, quoique……</a:t>
            </a:r>
          </a:p>
        </p:txBody>
      </p:sp>
      <p:sp>
        <p:nvSpPr>
          <p:cNvPr id="3" name="Espace réservé du contenu 2"/>
          <p:cNvSpPr>
            <a:spLocks noGrp="1"/>
          </p:cNvSpPr>
          <p:nvPr>
            <p:ph idx="1"/>
          </p:nvPr>
        </p:nvSpPr>
        <p:spPr>
          <a:xfrm>
            <a:off x="467544" y="1196752"/>
            <a:ext cx="8229600" cy="5184576"/>
          </a:xfrm>
          <a:solidFill>
            <a:srgbClr val="FFC000"/>
          </a:solidFill>
        </p:spPr>
        <p:txBody>
          <a:bodyPr>
            <a:normAutofit lnSpcReduction="10000"/>
          </a:bodyPr>
          <a:lstStyle/>
          <a:p>
            <a:r>
              <a:rPr lang="fr-FR" b="1" dirty="0"/>
              <a:t>Je vous protège</a:t>
            </a:r>
          </a:p>
          <a:p>
            <a:endParaRPr lang="fr-FR" dirty="0"/>
          </a:p>
          <a:p>
            <a:endParaRPr lang="fr-FR" dirty="0"/>
          </a:p>
          <a:p>
            <a:endParaRPr lang="fr-FR" dirty="0"/>
          </a:p>
          <a:p>
            <a:endParaRPr lang="fr-FR" dirty="0"/>
          </a:p>
          <a:p>
            <a:endParaRPr lang="fr-FR" dirty="0"/>
          </a:p>
          <a:p>
            <a:endParaRPr lang="fr-FR" dirty="0"/>
          </a:p>
          <a:p>
            <a:endParaRPr lang="fr-FR" dirty="0"/>
          </a:p>
          <a:p>
            <a:pPr marL="0" indent="0">
              <a:buNone/>
            </a:pPr>
            <a:r>
              <a:rPr lang="fr-FR" dirty="0"/>
              <a:t>						</a:t>
            </a:r>
            <a:r>
              <a:rPr lang="fr-FR" b="1" dirty="0"/>
              <a:t>Protégez-moi</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6" y="1772822"/>
            <a:ext cx="2952328" cy="393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700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7F0A76B-AE8B-4335-A6B8-0A79FB04B350}"/>
              </a:ext>
            </a:extLst>
          </p:cNvPr>
          <p:cNvSpPr>
            <a:spLocks noGrp="1"/>
          </p:cNvSpPr>
          <p:nvPr>
            <p:ph type="title"/>
          </p:nvPr>
        </p:nvSpPr>
        <p:spPr>
          <a:solidFill>
            <a:srgbClr val="FFC000"/>
          </a:solidFill>
        </p:spPr>
        <p:txBody>
          <a:bodyPr/>
          <a:lstStyle/>
          <a:p>
            <a:pPr algn="ctr"/>
            <a:r>
              <a:rPr lang="fr-FR" b="1" dirty="0"/>
              <a:t>Les objectifs de la vaccination</a:t>
            </a:r>
          </a:p>
        </p:txBody>
      </p:sp>
      <p:sp>
        <p:nvSpPr>
          <p:cNvPr id="3" name="Espace réservé du contenu 2">
            <a:extLst>
              <a:ext uri="{FF2B5EF4-FFF2-40B4-BE49-F238E27FC236}">
                <a16:creationId xmlns:a16="http://schemas.microsoft.com/office/drawing/2014/main" xmlns="" id="{F9B3A176-7301-4944-BFF3-E976A100F0C5}"/>
              </a:ext>
            </a:extLst>
          </p:cNvPr>
          <p:cNvSpPr>
            <a:spLocks noGrp="1"/>
          </p:cNvSpPr>
          <p:nvPr>
            <p:ph idx="1"/>
          </p:nvPr>
        </p:nvSpPr>
        <p:spPr>
          <a:xfrm>
            <a:off x="628650" y="1825627"/>
            <a:ext cx="7886700" cy="3979639"/>
          </a:xfrm>
          <a:solidFill>
            <a:srgbClr val="FFC000"/>
          </a:solidFill>
        </p:spPr>
        <p:txBody>
          <a:bodyPr>
            <a:normAutofit fontScale="32500" lnSpcReduction="20000"/>
          </a:bodyPr>
          <a:lstStyle/>
          <a:p>
            <a:pPr marL="0" indent="0">
              <a:buNone/>
            </a:pPr>
            <a:endParaRPr lang="fr-FR" sz="7200" dirty="0"/>
          </a:p>
          <a:p>
            <a:pPr algn="just"/>
            <a:r>
              <a:rPr lang="fr-FR" sz="7200" b="1" i="0" dirty="0">
                <a:solidFill>
                  <a:srgbClr val="333333"/>
                </a:solidFill>
                <a:effectLst/>
                <a:latin typeface="Bodoni MT" panose="02070603080606020203" pitchFamily="18" charset="0"/>
              </a:rPr>
              <a:t>Se faire vacciner </a:t>
            </a:r>
            <a:r>
              <a:rPr lang="fr-FR" sz="7200" b="1" dirty="0">
                <a:solidFill>
                  <a:srgbClr val="333333"/>
                </a:solidFill>
                <a:latin typeface="Bodoni MT" panose="02070603080606020203" pitchFamily="18" charset="0"/>
              </a:rPr>
              <a:t>’’</a:t>
            </a:r>
            <a:r>
              <a:rPr lang="fr-FR" sz="7200" b="1" i="0" dirty="0">
                <a:solidFill>
                  <a:srgbClr val="333333"/>
                </a:solidFill>
                <a:effectLst/>
                <a:latin typeface="Bodoni MT" panose="02070603080606020203" pitchFamily="18" charset="0"/>
              </a:rPr>
              <a:t>est un acte individuel, mais c'est aussi un acte de protection collective".</a:t>
            </a:r>
            <a:endParaRPr lang="fr-FR" sz="7200" b="1" dirty="0">
              <a:latin typeface="Bodoni MT" panose="02070603080606020203" pitchFamily="18" charset="0"/>
            </a:endParaRPr>
          </a:p>
          <a:p>
            <a:pPr algn="just"/>
            <a:r>
              <a:rPr lang="fr-FR" sz="7200" b="1" dirty="0">
                <a:latin typeface="Bodoni MT" panose="02070603080606020203" pitchFamily="18" charset="0"/>
              </a:rPr>
              <a:t>Les solutions pour réussir cette transition sont toutes connues et éprouvées. Les vaccins permettront de :</a:t>
            </a:r>
          </a:p>
          <a:p>
            <a:pPr lvl="1" algn="just"/>
            <a:r>
              <a:rPr lang="fr-FR" sz="6800" b="1" dirty="0">
                <a:latin typeface="Bodoni MT" panose="02070603080606020203" pitchFamily="18" charset="0"/>
              </a:rPr>
              <a:t>Freiner la transmission interhumaine,</a:t>
            </a:r>
          </a:p>
          <a:p>
            <a:pPr lvl="1" algn="just"/>
            <a:r>
              <a:rPr lang="fr-FR" sz="6800" b="1" dirty="0">
                <a:latin typeface="Bodoni MT" panose="02070603080606020203" pitchFamily="18" charset="0"/>
              </a:rPr>
              <a:t>Isoler les cas contacts et les cas positifs,</a:t>
            </a:r>
          </a:p>
          <a:p>
            <a:pPr lvl="1" algn="just"/>
            <a:r>
              <a:rPr lang="fr-FR" sz="6800" b="1" dirty="0">
                <a:latin typeface="Bodoni MT" panose="02070603080606020203" pitchFamily="18" charset="0"/>
              </a:rPr>
              <a:t>Vacciner les personnes à risque</a:t>
            </a:r>
          </a:p>
          <a:p>
            <a:pPr lvl="1" algn="just"/>
            <a:r>
              <a:rPr lang="fr-FR" sz="6800" b="1" dirty="0">
                <a:latin typeface="Bodoni MT" panose="02070603080606020203" pitchFamily="18" charset="0"/>
              </a:rPr>
              <a:t>Vacciner les soignants, les aidants et la famille qui sont au contact de ces personnes fragiles.</a:t>
            </a:r>
          </a:p>
          <a:p>
            <a:pPr marL="0" indent="0" algn="just">
              <a:buNone/>
            </a:pPr>
            <a:r>
              <a:rPr lang="fr-FR" sz="7200" b="1" dirty="0">
                <a:latin typeface="Bodoni MT" panose="02070603080606020203" pitchFamily="18" charset="0"/>
              </a:rPr>
              <a:t>Il n’y a pas que les personnes âgées en hébergement qui soient à risque !</a:t>
            </a:r>
          </a:p>
        </p:txBody>
      </p:sp>
    </p:spTree>
    <p:extLst>
      <p:ext uri="{BB962C8B-B14F-4D97-AF65-F5344CB8AC3E}">
        <p14:creationId xmlns:p14="http://schemas.microsoft.com/office/powerpoint/2010/main" val="2637861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a:solidFill>
            <a:srgbClr val="FFC000"/>
          </a:solidFill>
        </p:spPr>
        <p:txBody>
          <a:bodyPr/>
          <a:lstStyle/>
          <a:p>
            <a:r>
              <a:rPr lang="fr-FR" b="1" dirty="0"/>
              <a:t>Un constat récent </a:t>
            </a:r>
          </a:p>
        </p:txBody>
      </p:sp>
      <p:sp>
        <p:nvSpPr>
          <p:cNvPr id="3" name="Espace réservé du contenu 2"/>
          <p:cNvSpPr>
            <a:spLocks noGrp="1"/>
          </p:cNvSpPr>
          <p:nvPr>
            <p:ph idx="1"/>
          </p:nvPr>
        </p:nvSpPr>
        <p:spPr>
          <a:xfrm>
            <a:off x="467544" y="1412776"/>
            <a:ext cx="8229600" cy="5040560"/>
          </a:xfrm>
          <a:solidFill>
            <a:srgbClr val="FFC000"/>
          </a:solidFill>
        </p:spPr>
        <p:txBody>
          <a:bodyPr>
            <a:noAutofit/>
          </a:bodyPr>
          <a:lstStyle/>
          <a:p>
            <a:pPr algn="just"/>
            <a:r>
              <a:rPr lang="fr-FR" sz="1600" b="1" dirty="0">
                <a:solidFill>
                  <a:srgbClr val="000000"/>
                </a:solidFill>
              </a:rPr>
              <a:t>Les animaux domestiques n’échappent pas aux </a:t>
            </a:r>
            <a:r>
              <a:rPr lang="fr-FR" sz="1600" b="1" dirty="0" err="1">
                <a:solidFill>
                  <a:srgbClr val="000000"/>
                </a:solidFill>
              </a:rPr>
              <a:t>variants</a:t>
            </a:r>
            <a:r>
              <a:rPr lang="fr-FR" sz="1600" b="1" dirty="0">
                <a:solidFill>
                  <a:srgbClr val="000000"/>
                </a:solidFill>
              </a:rPr>
              <a:t> génétiques du coronavirus SARS-CoV-2, </a:t>
            </a:r>
            <a:r>
              <a:rPr lang="fr-FR" sz="1600" b="1" u="sng" dirty="0">
                <a:solidFill>
                  <a:srgbClr val="B80021"/>
                </a:solidFill>
                <a:hlinkClick r:id="rId2"/>
              </a:rPr>
              <a:t>r</a:t>
            </a:r>
          </a:p>
          <a:p>
            <a:pPr algn="just"/>
            <a:r>
              <a:rPr lang="fr-FR" sz="1600" b="1" dirty="0" err="1">
                <a:solidFill>
                  <a:srgbClr val="000000"/>
                </a:solidFill>
              </a:rPr>
              <a:t>Desvirologues</a:t>
            </a:r>
            <a:r>
              <a:rPr lang="fr-FR" sz="1600" b="1" dirty="0">
                <a:solidFill>
                  <a:srgbClr val="000000"/>
                </a:solidFill>
              </a:rPr>
              <a:t> ont mis en évidence que des animaux de compagnie peuvent être infectés par le variant B.1.1.7 i</a:t>
            </a:r>
          </a:p>
          <a:p>
            <a:pPr algn="just"/>
            <a:r>
              <a:rPr lang="fr-FR" sz="1600" b="1" dirty="0">
                <a:solidFill>
                  <a:srgbClr val="000000"/>
                </a:solidFill>
              </a:rPr>
              <a:t>Des animaux soignés dans un centre vétérinaire situé en périphérie de Londres présentent une curieuse recrudescence de cas de myocardite chez les chiens et les chats admis dans ses murs.</a:t>
            </a:r>
          </a:p>
          <a:p>
            <a:pPr algn="just"/>
            <a:r>
              <a:rPr lang="fr-FR" sz="1600" b="1" dirty="0">
                <a:solidFill>
                  <a:srgbClr val="1D2228"/>
                </a:solidFill>
              </a:rPr>
              <a:t>C</a:t>
            </a:r>
            <a:r>
              <a:rPr lang="fr-FR" sz="1600" b="1" dirty="0">
                <a:solidFill>
                  <a:srgbClr val="000000"/>
                </a:solidFill>
              </a:rPr>
              <a:t>ette inflammation du muscle cardiaque a bondi de près d’un facteur 10, passant de 1,4 à 12,8%, ont écrit  les virologues de l’Institut de recherche pour le développement de l’Université de Montpellier.</a:t>
            </a:r>
          </a:p>
          <a:p>
            <a:pPr algn="just"/>
            <a:r>
              <a:rPr lang="fr-FR" sz="1600" b="1" dirty="0">
                <a:solidFill>
                  <a:srgbClr val="000000"/>
                </a:solidFill>
              </a:rPr>
              <a:t>Tous les animaux, sans antécédent médical, présentaient des symptômes, parmi lesquels un état léthargique, une perte d’appétit, le souffle court ou encore des évanouissements., enfin des  troubles cardiaques, des arythmies, des </a:t>
            </a:r>
            <a:r>
              <a:rPr lang="fr-FR" sz="1600" b="1" dirty="0" err="1">
                <a:solidFill>
                  <a:srgbClr val="000000"/>
                </a:solidFill>
              </a:rPr>
              <a:t>oedèmes</a:t>
            </a:r>
            <a:r>
              <a:rPr lang="fr-FR" sz="1600" b="1" dirty="0">
                <a:solidFill>
                  <a:srgbClr val="000000"/>
                </a:solidFill>
              </a:rPr>
              <a:t> pulmonaires.</a:t>
            </a:r>
          </a:p>
          <a:p>
            <a:pPr algn="just"/>
            <a:r>
              <a:rPr lang="fr-FR" sz="1600" b="1" dirty="0">
                <a:solidFill>
                  <a:srgbClr val="000000"/>
                </a:solidFill>
              </a:rPr>
              <a:t>Ce sont «autant de symptômes également observés chez les humains malades du Covid-19».</a:t>
            </a:r>
          </a:p>
          <a:p>
            <a:pPr algn="just"/>
            <a:r>
              <a:rPr lang="fr-FR" sz="1600" b="1" dirty="0">
                <a:solidFill>
                  <a:srgbClr val="000000"/>
                </a:solidFill>
              </a:rPr>
              <a:t>Tous les animaux ont été testés par RT-PCR. Résultat, trois étaient positifs, tous avec le variant B.1.1.7. Sur les quatre autres bêtes, testées </a:t>
            </a:r>
            <a:r>
              <a:rPr lang="fr-FR" sz="1600" b="1" dirty="0" err="1">
                <a:solidFill>
                  <a:srgbClr val="000000"/>
                </a:solidFill>
              </a:rPr>
              <a:t>sérologiquement</a:t>
            </a:r>
            <a:r>
              <a:rPr lang="fr-FR" sz="1600" b="1" dirty="0">
                <a:solidFill>
                  <a:srgbClr val="000000"/>
                </a:solidFill>
              </a:rPr>
              <a:t>, deux ont été diagnostiquées comme ayant été infectées par le passé. L’indice doit être pris au sérieux.</a:t>
            </a:r>
          </a:p>
          <a:p>
            <a:endParaRPr lang="fr-FR" sz="1600" dirty="0"/>
          </a:p>
        </p:txBody>
      </p:sp>
    </p:spTree>
    <p:extLst>
      <p:ext uri="{BB962C8B-B14F-4D97-AF65-F5344CB8AC3E}">
        <p14:creationId xmlns:p14="http://schemas.microsoft.com/office/powerpoint/2010/main" val="2356862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DEB84FF-B40A-4077-8CB4-1DBF00D17A95}"/>
              </a:ext>
            </a:extLst>
          </p:cNvPr>
          <p:cNvSpPr>
            <a:spLocks noGrp="1"/>
          </p:cNvSpPr>
          <p:nvPr>
            <p:ph type="title"/>
          </p:nvPr>
        </p:nvSpPr>
        <p:spPr>
          <a:xfrm>
            <a:off x="251520" y="138236"/>
            <a:ext cx="8568952" cy="861237"/>
          </a:xfrm>
          <a:solidFill>
            <a:srgbClr val="FFC000"/>
          </a:solidFill>
        </p:spPr>
        <p:txBody>
          <a:bodyPr/>
          <a:lstStyle/>
          <a:p>
            <a:pPr algn="ctr"/>
            <a:r>
              <a:rPr lang="fr-FR" b="1" dirty="0"/>
              <a:t>La stratégie (1)</a:t>
            </a:r>
          </a:p>
        </p:txBody>
      </p:sp>
      <p:sp>
        <p:nvSpPr>
          <p:cNvPr id="3" name="Espace réservé du contenu 2">
            <a:extLst>
              <a:ext uri="{FF2B5EF4-FFF2-40B4-BE49-F238E27FC236}">
                <a16:creationId xmlns:a16="http://schemas.microsoft.com/office/drawing/2014/main" xmlns="" id="{D046DBA7-CE59-4FC0-B1A2-8A77C261CEE4}"/>
              </a:ext>
            </a:extLst>
          </p:cNvPr>
          <p:cNvSpPr>
            <a:spLocks noGrp="1"/>
          </p:cNvSpPr>
          <p:nvPr>
            <p:ph idx="1"/>
          </p:nvPr>
        </p:nvSpPr>
        <p:spPr>
          <a:xfrm>
            <a:off x="251520" y="1105787"/>
            <a:ext cx="8640960" cy="5613990"/>
          </a:xfrm>
          <a:solidFill>
            <a:schemeClr val="accent5">
              <a:lumMod val="60000"/>
              <a:lumOff val="40000"/>
            </a:schemeClr>
          </a:solidFill>
        </p:spPr>
        <p:txBody>
          <a:bodyPr>
            <a:normAutofit fontScale="70000" lnSpcReduction="20000"/>
          </a:bodyPr>
          <a:lstStyle/>
          <a:p>
            <a:pPr algn="just"/>
            <a:r>
              <a:rPr lang="fr-FR" sz="2800" b="1" dirty="0">
                <a:latin typeface="Bodoni MT" panose="02070603080606020203" pitchFamily="18" charset="0"/>
              </a:rPr>
              <a:t>Depuis le premier cas à Wuhan, ce n’est pas une guerre qui se déroule car il n’y a en face aucune armée ni intentionnalité malveillante, c’est une course poursuite qui est engagée. Quoique ! </a:t>
            </a:r>
          </a:p>
          <a:p>
            <a:pPr algn="just"/>
            <a:r>
              <a:rPr lang="fr-FR" sz="2800" b="1" dirty="0">
                <a:latin typeface="Bodoni MT" panose="02070603080606020203" pitchFamily="18" charset="0"/>
              </a:rPr>
              <a:t>Il ne faut pas laisser au virus une longueur d’avance et subir. La question sera abordée dans cette même diapo. Protéger la personne non immunisée avant qu’elle soit contaminée, isoler le transmetteur avant qu’il ne se développe constitue la structure stratégique. Mais attaquer est la meilleure défense.</a:t>
            </a:r>
          </a:p>
          <a:p>
            <a:pPr algn="just"/>
            <a:r>
              <a:rPr lang="fr-FR" b="1" dirty="0">
                <a:latin typeface="Bodoni MT" panose="02070603080606020203" pitchFamily="18" charset="0"/>
              </a:rPr>
              <a:t>Pour agir, la stratégie consiste bien entendu à p</a:t>
            </a:r>
            <a:r>
              <a:rPr lang="fr-FR" sz="2800" b="1" dirty="0">
                <a:latin typeface="Bodoni MT" panose="02070603080606020203" pitchFamily="18" charset="0"/>
              </a:rPr>
              <a:t>rotéger la personne non immunisée avant qu’elle soit contaminée. Mais plusieurs mots doivent la caractériser : </a:t>
            </a:r>
          </a:p>
          <a:p>
            <a:pPr marL="0" indent="0" algn="ctr">
              <a:buNone/>
            </a:pPr>
            <a:r>
              <a:rPr lang="fr-FR" sz="2800" b="1" dirty="0">
                <a:solidFill>
                  <a:srgbClr val="FF0000"/>
                </a:solidFill>
                <a:latin typeface="Bodoni MT" panose="02070603080606020203" pitchFamily="18" charset="0"/>
              </a:rPr>
              <a:t>ANTICIPATION – PREVISION - SOUPLESSE – ADAPTATION – </a:t>
            </a:r>
          </a:p>
          <a:p>
            <a:pPr marL="0" indent="0" algn="ctr">
              <a:buNone/>
            </a:pPr>
            <a:r>
              <a:rPr lang="fr-FR" sz="2800" b="1" dirty="0">
                <a:solidFill>
                  <a:srgbClr val="FF0000"/>
                </a:solidFill>
                <a:latin typeface="Bodoni MT" panose="02070603080606020203" pitchFamily="18" charset="0"/>
              </a:rPr>
              <a:t>LOGISTIQUE – COMMUNICATION – CONFIANCE - APPLICATION.</a:t>
            </a:r>
          </a:p>
          <a:p>
            <a:pPr algn="just"/>
            <a:r>
              <a:rPr lang="fr-FR" b="1" dirty="0">
                <a:latin typeface="Bodoni MT" panose="02070603080606020203" pitchFamily="18" charset="0"/>
              </a:rPr>
              <a:t>Cette stratégie doit pouvoir bouleverser une logique bien établie voire déranger toutes les règles indubitablement établies. Souvenons-nous de l’Histoire. Il y a près de 80 ans, cela marché. Par ailleurs, nos forces militaires que ce soit en matière de logistique ou de prévention des risques et d’organisation sont les mieux ‘’armées’’. Elles pourront également s’appuyer sur le système de santé qu’il s’agisse du privé comme du public.</a:t>
            </a:r>
          </a:p>
          <a:p>
            <a:pPr algn="just"/>
            <a:r>
              <a:rPr lang="fr-FR" b="1" dirty="0">
                <a:latin typeface="Bodoni MT" panose="02070603080606020203" pitchFamily="18" charset="0"/>
              </a:rPr>
              <a:t>Certains auteurs suggèrent de limiter l’onde de choc qui va se propager à partir des 15 départements les plus touchés en vaccinant les 6 millions de Français résidant dans ces zones quitte à concentrer les moyens vaccinaux sur ces zones et éviter un saupoudrage national.</a:t>
            </a:r>
          </a:p>
        </p:txBody>
      </p:sp>
    </p:spTree>
    <p:extLst>
      <p:ext uri="{BB962C8B-B14F-4D97-AF65-F5344CB8AC3E}">
        <p14:creationId xmlns:p14="http://schemas.microsoft.com/office/powerpoint/2010/main" val="26147492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5CB7BB-BA5A-4EB0-A486-E053A4954C03}"/>
              </a:ext>
            </a:extLst>
          </p:cNvPr>
          <p:cNvSpPr>
            <a:spLocks noGrp="1"/>
          </p:cNvSpPr>
          <p:nvPr>
            <p:ph type="title"/>
          </p:nvPr>
        </p:nvSpPr>
        <p:spPr>
          <a:xfrm>
            <a:off x="628650" y="365126"/>
            <a:ext cx="7886700" cy="942680"/>
          </a:xfrm>
          <a:solidFill>
            <a:srgbClr val="FFC000"/>
          </a:solidFill>
        </p:spPr>
        <p:txBody>
          <a:bodyPr/>
          <a:lstStyle/>
          <a:p>
            <a:pPr algn="ctr"/>
            <a:r>
              <a:rPr lang="fr-FR" b="1" dirty="0"/>
              <a:t>La stratégie (2)</a:t>
            </a:r>
            <a:endParaRPr lang="fr-FR" dirty="0"/>
          </a:p>
        </p:txBody>
      </p:sp>
      <p:sp>
        <p:nvSpPr>
          <p:cNvPr id="3" name="Espace réservé du contenu 2">
            <a:extLst>
              <a:ext uri="{FF2B5EF4-FFF2-40B4-BE49-F238E27FC236}">
                <a16:creationId xmlns:a16="http://schemas.microsoft.com/office/drawing/2014/main" xmlns="" id="{BC4D526F-0509-43A3-8CA5-455BCF09F68A}"/>
              </a:ext>
            </a:extLst>
          </p:cNvPr>
          <p:cNvSpPr>
            <a:spLocks noGrp="1"/>
          </p:cNvSpPr>
          <p:nvPr>
            <p:ph idx="1"/>
          </p:nvPr>
        </p:nvSpPr>
        <p:spPr>
          <a:xfrm>
            <a:off x="628650" y="1446028"/>
            <a:ext cx="7886700" cy="5337544"/>
          </a:xfrm>
          <a:solidFill>
            <a:schemeClr val="accent5">
              <a:lumMod val="60000"/>
              <a:lumOff val="40000"/>
            </a:schemeClr>
          </a:solidFill>
        </p:spPr>
        <p:txBody>
          <a:bodyPr>
            <a:normAutofit fontScale="70000" lnSpcReduction="20000"/>
          </a:bodyPr>
          <a:lstStyle/>
          <a:p>
            <a:pPr marL="0" indent="0" algn="just">
              <a:buNone/>
            </a:pPr>
            <a:r>
              <a:rPr lang="fr-FR" sz="2800" b="1" dirty="0">
                <a:solidFill>
                  <a:srgbClr val="FF0000"/>
                </a:solidFill>
                <a:latin typeface="Bodoni MT" panose="02070603080606020203" pitchFamily="18" charset="0"/>
              </a:rPr>
              <a:t>ANTICIPATION : Ce n’est voir le pire mais prendre en compte toutes les informations susceptibles de mettre en cause les décisions prédéterminées</a:t>
            </a:r>
          </a:p>
          <a:p>
            <a:pPr marL="0" indent="0" algn="just">
              <a:buNone/>
            </a:pPr>
            <a:r>
              <a:rPr lang="fr-FR" sz="2800" b="1" dirty="0">
                <a:solidFill>
                  <a:srgbClr val="FF0000"/>
                </a:solidFill>
                <a:latin typeface="Bodoni MT" panose="02070603080606020203" pitchFamily="18" charset="0"/>
              </a:rPr>
              <a:t>PREVISION : C’est disposer de plusieurs schémas d’intervention susceptibles d’orienter les mesures en fonctions des constats.</a:t>
            </a:r>
          </a:p>
          <a:p>
            <a:pPr marL="0" indent="0" algn="just">
              <a:buNone/>
            </a:pPr>
            <a:r>
              <a:rPr lang="fr-FR" sz="2800" b="1" dirty="0">
                <a:solidFill>
                  <a:srgbClr val="FF0000"/>
                </a:solidFill>
                <a:latin typeface="Bodoni MT" panose="02070603080606020203" pitchFamily="18" charset="0"/>
              </a:rPr>
              <a:t>SOUPLESSE  : Un dogme n’est pas une stratégie. Une stratégie n’est pas un dogme.</a:t>
            </a:r>
          </a:p>
          <a:p>
            <a:pPr marL="0" indent="0" algn="just">
              <a:buNone/>
            </a:pPr>
            <a:r>
              <a:rPr lang="fr-FR" sz="2800" b="1" dirty="0">
                <a:solidFill>
                  <a:srgbClr val="FF0000"/>
                </a:solidFill>
                <a:latin typeface="Bodoni MT" panose="02070603080606020203" pitchFamily="18" charset="0"/>
              </a:rPr>
              <a:t>ADAPTATION : C’est être capable d’apporter une réponse immédiate à une question, un doute ou le développement  d’une situation à risques multiples.</a:t>
            </a:r>
          </a:p>
          <a:p>
            <a:pPr marL="0" indent="0" algn="just">
              <a:buNone/>
            </a:pPr>
            <a:r>
              <a:rPr lang="fr-FR" sz="2800" b="1" dirty="0">
                <a:solidFill>
                  <a:srgbClr val="FF0000"/>
                </a:solidFill>
                <a:latin typeface="Bodoni MT" panose="02070603080606020203" pitchFamily="18" charset="0"/>
              </a:rPr>
              <a:t>LOGISTIQUE : Ce sont les moyens en personnels, en matériel et vaccins (et/ou médicaments; lits…) pouvant être déployés (Moyens de l’EPRUS et moyens militaires).</a:t>
            </a:r>
          </a:p>
          <a:p>
            <a:pPr marL="0" indent="0" algn="just">
              <a:buNone/>
            </a:pPr>
            <a:r>
              <a:rPr lang="fr-FR" b="1" dirty="0">
                <a:solidFill>
                  <a:srgbClr val="FF0000"/>
                </a:solidFill>
                <a:latin typeface="Bodoni MT" panose="02070603080606020203" pitchFamily="18" charset="0"/>
              </a:rPr>
              <a:t>COMMUNICATION : C’est informer dans la transparence mais aussi convaincre par la motivation et l’éducation des personnes réceptives à une vaccination.</a:t>
            </a:r>
          </a:p>
          <a:p>
            <a:pPr marL="0" indent="0" algn="just">
              <a:buNone/>
            </a:pPr>
            <a:r>
              <a:rPr lang="fr-FR" sz="2800" b="1" dirty="0">
                <a:solidFill>
                  <a:srgbClr val="FF0000"/>
                </a:solidFill>
                <a:latin typeface="Bodoni MT" panose="02070603080606020203" pitchFamily="18" charset="0"/>
              </a:rPr>
              <a:t>CONFIANCE : C’est faire confiance au système de soins français qu’il soit public ou privé.</a:t>
            </a:r>
          </a:p>
          <a:p>
            <a:pPr marL="0" indent="0" algn="just">
              <a:buNone/>
            </a:pPr>
            <a:r>
              <a:rPr lang="fr-FR" sz="2800" b="1" dirty="0">
                <a:solidFill>
                  <a:srgbClr val="FF0000"/>
                </a:solidFill>
                <a:latin typeface="Bodoni MT" panose="02070603080606020203" pitchFamily="18" charset="0"/>
              </a:rPr>
              <a:t>APPLICATION : C’est mettre en œuvre sans retard les mesures aupr</a:t>
            </a:r>
            <a:r>
              <a:rPr lang="fr-FR" b="1" dirty="0">
                <a:solidFill>
                  <a:srgbClr val="FF0000"/>
                </a:solidFill>
                <a:latin typeface="Bodoni MT" panose="02070603080606020203" pitchFamily="18" charset="0"/>
              </a:rPr>
              <a:t>ès </a:t>
            </a:r>
            <a:r>
              <a:rPr lang="fr-FR" sz="2800" b="1" dirty="0">
                <a:solidFill>
                  <a:srgbClr val="FF0000"/>
                </a:solidFill>
                <a:latin typeface="Bodoni MT" panose="02070603080606020203" pitchFamily="18" charset="0"/>
              </a:rPr>
              <a:t>des </a:t>
            </a:r>
            <a:r>
              <a:rPr lang="fr-FR" b="1" dirty="0">
                <a:solidFill>
                  <a:srgbClr val="FF0000"/>
                </a:solidFill>
                <a:latin typeface="Bodoni MT" panose="02070603080606020203" pitchFamily="18" charset="0"/>
              </a:rPr>
              <a:t>personnes réceptives à une vaccination pour celles et ceux qui le veulent.</a:t>
            </a:r>
            <a:endParaRPr lang="fr-FR" sz="2800" b="1" dirty="0">
              <a:solidFill>
                <a:srgbClr val="FF0000"/>
              </a:solidFill>
              <a:latin typeface="Bodoni MT" panose="02070603080606020203" pitchFamily="18" charset="0"/>
            </a:endParaRPr>
          </a:p>
          <a:p>
            <a:pPr marL="0" indent="0" algn="just">
              <a:buNone/>
            </a:pPr>
            <a:endParaRPr lang="fr-FR" sz="2800" b="1" dirty="0">
              <a:solidFill>
                <a:srgbClr val="FF0000"/>
              </a:solidFill>
              <a:latin typeface="Bodoni MT" panose="02070603080606020203" pitchFamily="18" charset="0"/>
            </a:endParaRPr>
          </a:p>
          <a:p>
            <a:pPr algn="just"/>
            <a:endParaRPr lang="fr-FR" dirty="0"/>
          </a:p>
        </p:txBody>
      </p:sp>
    </p:spTree>
    <p:extLst>
      <p:ext uri="{BB962C8B-B14F-4D97-AF65-F5344CB8AC3E}">
        <p14:creationId xmlns:p14="http://schemas.microsoft.com/office/powerpoint/2010/main" val="3841388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F4D647-FB14-4477-8AF2-DB01452ADA7E}"/>
              </a:ext>
            </a:extLst>
          </p:cNvPr>
          <p:cNvSpPr>
            <a:spLocks noGrp="1"/>
          </p:cNvSpPr>
          <p:nvPr>
            <p:ph type="title"/>
          </p:nvPr>
        </p:nvSpPr>
        <p:spPr>
          <a:xfrm>
            <a:off x="467544" y="365129"/>
            <a:ext cx="8208912" cy="975639"/>
          </a:xfrm>
          <a:solidFill>
            <a:srgbClr val="FFC000"/>
          </a:solidFill>
        </p:spPr>
        <p:txBody>
          <a:bodyPr>
            <a:normAutofit/>
          </a:bodyPr>
          <a:lstStyle/>
          <a:p>
            <a:pPr algn="ctr"/>
            <a:r>
              <a:rPr lang="fr-FR" sz="3600" b="1" dirty="0"/>
              <a:t>L’an II-</a:t>
            </a:r>
            <a:r>
              <a:rPr lang="fr-FR" sz="3600" b="1" dirty="0" err="1"/>
              <a:t>Covid</a:t>
            </a:r>
            <a:r>
              <a:rPr lang="fr-FR" sz="3600" b="1" dirty="0"/>
              <a:t> 19 (3)</a:t>
            </a:r>
          </a:p>
        </p:txBody>
      </p:sp>
      <p:sp>
        <p:nvSpPr>
          <p:cNvPr id="3" name="Espace réservé du contenu 2">
            <a:extLst>
              <a:ext uri="{FF2B5EF4-FFF2-40B4-BE49-F238E27FC236}">
                <a16:creationId xmlns:a16="http://schemas.microsoft.com/office/drawing/2014/main" xmlns="" id="{6FBC15F6-E9AA-4871-BF9A-C72DEC70616C}"/>
              </a:ext>
            </a:extLst>
          </p:cNvPr>
          <p:cNvSpPr>
            <a:spLocks noGrp="1"/>
          </p:cNvSpPr>
          <p:nvPr>
            <p:ph idx="1"/>
          </p:nvPr>
        </p:nvSpPr>
        <p:spPr>
          <a:xfrm>
            <a:off x="467544" y="1412776"/>
            <a:ext cx="8157592" cy="4997146"/>
          </a:xfrm>
          <a:solidFill>
            <a:srgbClr val="FFC000"/>
          </a:solidFill>
        </p:spPr>
        <p:txBody>
          <a:bodyPr>
            <a:normAutofit fontScale="40000" lnSpcReduction="20000"/>
          </a:bodyPr>
          <a:lstStyle/>
          <a:p>
            <a:pPr algn="just"/>
            <a:r>
              <a:rPr lang="fr-FR" sz="5500" b="1" dirty="0">
                <a:latin typeface="Bodoni MT" panose="02070603080606020203" pitchFamily="18" charset="0"/>
              </a:rPr>
              <a:t>Malgré les 2.358 essais cliniques actuellement en cours, selon le site </a:t>
            </a:r>
            <a:r>
              <a:rPr lang="fr-FR" sz="5500" b="1" dirty="0" err="1">
                <a:latin typeface="Bodoni MT" panose="02070603080606020203" pitchFamily="18" charset="0"/>
              </a:rPr>
              <a:t>Covid</a:t>
            </a:r>
            <a:r>
              <a:rPr lang="fr-FR" sz="5500" b="1" dirty="0">
                <a:latin typeface="Bodoni MT" panose="02070603080606020203" pitchFamily="18" charset="0"/>
              </a:rPr>
              <a:t>-nm, les antiviraux testés lors de l'essai </a:t>
            </a:r>
            <a:r>
              <a:rPr lang="fr-FR" sz="5500" b="1" dirty="0" err="1">
                <a:latin typeface="Bodoni MT" panose="02070603080606020203" pitchFamily="18" charset="0"/>
              </a:rPr>
              <a:t>Solidarity</a:t>
            </a:r>
            <a:r>
              <a:rPr lang="fr-FR" sz="5500" b="1" dirty="0">
                <a:latin typeface="Bodoni MT" panose="02070603080606020203" pitchFamily="18" charset="0"/>
              </a:rPr>
              <a:t> piloté par l'OMS (</a:t>
            </a:r>
            <a:r>
              <a:rPr lang="fr-FR" sz="5500" b="1" dirty="0" err="1">
                <a:latin typeface="Bodoni MT" panose="02070603080606020203" pitchFamily="18" charset="0"/>
              </a:rPr>
              <a:t>remdesivir</a:t>
            </a:r>
            <a:r>
              <a:rPr lang="fr-FR" sz="5500" b="1" dirty="0">
                <a:latin typeface="Bodoni MT" panose="02070603080606020203" pitchFamily="18" charset="0"/>
              </a:rPr>
              <a:t>, lopinavir, interféron bêta et </a:t>
            </a:r>
            <a:r>
              <a:rPr lang="fr-FR" sz="5500" b="1" dirty="0" err="1">
                <a:latin typeface="Bodoni MT" panose="02070603080606020203" pitchFamily="18" charset="0"/>
              </a:rPr>
              <a:t>hydroxychloroquine</a:t>
            </a:r>
            <a:r>
              <a:rPr lang="fr-FR" sz="5500" b="1" dirty="0">
                <a:latin typeface="Bodoni MT" panose="02070603080606020203" pitchFamily="18" charset="0"/>
              </a:rPr>
              <a:t>) se sont révélés inefficaces. </a:t>
            </a:r>
          </a:p>
          <a:p>
            <a:pPr algn="just"/>
            <a:r>
              <a:rPr lang="fr-FR" sz="5500" b="1" dirty="0">
                <a:latin typeface="Bodoni MT" panose="02070603080606020203" pitchFamily="18" charset="0"/>
              </a:rPr>
              <a:t>Cela vaut également pour le fameux médicament miracle de l’Institut Pasteur dont nous restons sans nouvelles</a:t>
            </a:r>
          </a:p>
          <a:p>
            <a:pPr algn="just"/>
            <a:r>
              <a:rPr lang="fr-FR" sz="5500" b="1" dirty="0">
                <a:latin typeface="Bodoni MT" panose="02070603080606020203" pitchFamily="18" charset="0"/>
              </a:rPr>
              <a:t>Seul le </a:t>
            </a:r>
            <a:r>
              <a:rPr lang="fr-FR" sz="5500" b="1" dirty="0" err="1">
                <a:latin typeface="Bodoni MT" panose="02070603080606020203" pitchFamily="18" charset="0"/>
              </a:rPr>
              <a:t>Regeneron</a:t>
            </a:r>
            <a:r>
              <a:rPr lang="fr-FR" sz="5500" b="1" dirty="0">
                <a:latin typeface="Bodoni MT" panose="02070603080606020203" pitchFamily="18" charset="0"/>
              </a:rPr>
              <a:t>, le cocktail d'anticorps a montré une certaine efficacité pour les patients hospitalisés sous oxygène. </a:t>
            </a:r>
          </a:p>
          <a:p>
            <a:pPr algn="just"/>
            <a:r>
              <a:rPr lang="fr-FR" sz="5500" b="1" dirty="0">
                <a:latin typeface="Bodoni MT" panose="02070603080606020203" pitchFamily="18" charset="0"/>
              </a:rPr>
              <a:t>La piste de la vitamine D a également été avancée.</a:t>
            </a:r>
          </a:p>
          <a:p>
            <a:pPr marL="0" indent="0" algn="just">
              <a:buNone/>
            </a:pPr>
            <a:r>
              <a:rPr lang="fr-FR" sz="5500" b="1" dirty="0">
                <a:latin typeface="Bodoni MT" panose="02070603080606020203" pitchFamily="18" charset="0"/>
              </a:rPr>
              <a:t>En résumé :</a:t>
            </a:r>
          </a:p>
          <a:p>
            <a:pPr algn="just"/>
            <a:r>
              <a:rPr lang="fr-FR" sz="5500" b="1" dirty="0">
                <a:latin typeface="Bodoni MT" panose="02070603080606020203" pitchFamily="18" charset="0"/>
              </a:rPr>
              <a:t>Les médicaments seront vraisemblablement efficaces sur une cible réduite de patients.</a:t>
            </a:r>
          </a:p>
          <a:p>
            <a:pPr algn="just"/>
            <a:r>
              <a:rPr lang="fr-FR" sz="5500" b="1" dirty="0">
                <a:latin typeface="Bodoni MT" panose="02070603080606020203" pitchFamily="18" charset="0"/>
              </a:rPr>
              <a:t>Tout semble démontrer ‘’qu’il n'y aura pas de remède miracle’’  mais que ‘’nous aurons besoin de différents traitements, destinés à différents types de groupes de patients et à différentes étapes de progression de la maladie’’.</a:t>
            </a:r>
          </a:p>
          <a:p>
            <a:pPr algn="just"/>
            <a:endParaRPr lang="fr-FR" sz="5500" b="1" dirty="0">
              <a:latin typeface="Bodoni MT" panose="02070603080606020203" pitchFamily="18" charset="0"/>
            </a:endParaRPr>
          </a:p>
          <a:p>
            <a:pPr algn="just"/>
            <a:endParaRPr lang="fr-FR" sz="5500" b="1" dirty="0">
              <a:latin typeface="Bodoni MT" panose="02070603080606020203" pitchFamily="18" charset="0"/>
            </a:endParaRPr>
          </a:p>
          <a:p>
            <a:pPr algn="just"/>
            <a:endParaRPr lang="fr-FR" sz="5500" b="1" dirty="0">
              <a:latin typeface="Bodoni MT" panose="02070603080606020203" pitchFamily="18" charset="0"/>
            </a:endParaRPr>
          </a:p>
          <a:p>
            <a:endParaRPr lang="fr-FR" dirty="0"/>
          </a:p>
        </p:txBody>
      </p:sp>
    </p:spTree>
    <p:extLst>
      <p:ext uri="{BB962C8B-B14F-4D97-AF65-F5344CB8AC3E}">
        <p14:creationId xmlns:p14="http://schemas.microsoft.com/office/powerpoint/2010/main" val="110289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908766E-02E7-4156-B032-7F7B263F4750}"/>
              </a:ext>
            </a:extLst>
          </p:cNvPr>
          <p:cNvSpPr>
            <a:spLocks noGrp="1"/>
          </p:cNvSpPr>
          <p:nvPr>
            <p:ph type="title"/>
          </p:nvPr>
        </p:nvSpPr>
        <p:spPr>
          <a:solidFill>
            <a:srgbClr val="FFC000"/>
          </a:solidFill>
        </p:spPr>
        <p:txBody>
          <a:bodyPr/>
          <a:lstStyle/>
          <a:p>
            <a:pPr algn="ctr"/>
            <a:r>
              <a:rPr lang="fr-FR" sz="4400" b="1" dirty="0">
                <a:latin typeface="Bodoni MT" panose="02070603080606020203" pitchFamily="18" charset="0"/>
              </a:rPr>
              <a:t>Les variants de la </a:t>
            </a:r>
            <a:r>
              <a:rPr lang="fr-FR" sz="4400" b="1" dirty="0" err="1">
                <a:latin typeface="Bodoni MT" panose="02070603080606020203" pitchFamily="18" charset="0"/>
              </a:rPr>
              <a:t>Covid</a:t>
            </a:r>
            <a:r>
              <a:rPr lang="fr-FR" sz="4400" b="1" dirty="0">
                <a:latin typeface="Bodoni MT" panose="02070603080606020203" pitchFamily="18" charset="0"/>
              </a:rPr>
              <a:t> (1)</a:t>
            </a:r>
            <a:endParaRPr lang="fr-FR" dirty="0"/>
          </a:p>
        </p:txBody>
      </p:sp>
      <p:sp>
        <p:nvSpPr>
          <p:cNvPr id="3" name="Espace réservé du contenu 2">
            <a:extLst>
              <a:ext uri="{FF2B5EF4-FFF2-40B4-BE49-F238E27FC236}">
                <a16:creationId xmlns:a16="http://schemas.microsoft.com/office/drawing/2014/main" xmlns="" id="{75886B03-9FC9-4D77-BE54-FC5449F8B02F}"/>
              </a:ext>
            </a:extLst>
          </p:cNvPr>
          <p:cNvSpPr>
            <a:spLocks noGrp="1"/>
          </p:cNvSpPr>
          <p:nvPr>
            <p:ph idx="1"/>
          </p:nvPr>
        </p:nvSpPr>
        <p:spPr>
          <a:solidFill>
            <a:srgbClr val="FF0000"/>
          </a:solidFill>
        </p:spPr>
        <p:txBody>
          <a:bodyPr>
            <a:normAutofit fontScale="85000" lnSpcReduction="20000"/>
          </a:bodyPr>
          <a:lstStyle/>
          <a:p>
            <a:pPr algn="just"/>
            <a:r>
              <a:rPr lang="fr-FR" b="1" dirty="0">
                <a:solidFill>
                  <a:schemeClr val="bg1"/>
                </a:solidFill>
                <a:latin typeface="Bodoni MT" panose="02070603080606020203" pitchFamily="18" charset="0"/>
              </a:rPr>
              <a:t>Un nouveau variant ou « clone » du coronavirus ou « VOC 2020 12/01 », détecté dès septembre dans le sud-est de l'Angleterre comporte déjà de nombreuses mutations à l’instant présent.</a:t>
            </a:r>
          </a:p>
          <a:p>
            <a:pPr algn="just"/>
            <a:r>
              <a:rPr lang="fr-FR" b="1" dirty="0">
                <a:solidFill>
                  <a:schemeClr val="bg1"/>
                </a:solidFill>
                <a:latin typeface="Bodoni MT" panose="02070603080606020203" pitchFamily="18" charset="0"/>
              </a:rPr>
              <a:t>« Une telle accumulation de mutations sur un même clone est quelque chose de très inhabituel pour le SARS-CoV-2 ».</a:t>
            </a:r>
          </a:p>
          <a:p>
            <a:pPr algn="just"/>
            <a:r>
              <a:rPr lang="fr-FR" b="1" dirty="0">
                <a:solidFill>
                  <a:schemeClr val="bg1"/>
                </a:solidFill>
                <a:latin typeface="Bodoni MT" panose="02070603080606020203" pitchFamily="18" charset="0"/>
              </a:rPr>
              <a:t>Elles se seraient toutes produite chez un seul et même patient dont les défenses immunitaires ne sont pas affaiblies (que ce soit du fait d'une infection au VIH ou d'une thérapie contre le cancer, par exemple).</a:t>
            </a:r>
          </a:p>
          <a:p>
            <a:pPr algn="just"/>
            <a:r>
              <a:rPr lang="fr-FR" b="1" dirty="0">
                <a:solidFill>
                  <a:schemeClr val="bg1"/>
                </a:solidFill>
                <a:latin typeface="Bodoni MT" panose="02070603080606020203" pitchFamily="18" charset="0"/>
              </a:rPr>
              <a:t>Alors que le virus ne demeure dans l'organisme qu'une semaine environ, il y serait resté, dans le cas de cette personne, beaucoup plus longtemps. Assez pour lui permettre de muter massivement.</a:t>
            </a:r>
          </a:p>
        </p:txBody>
      </p:sp>
    </p:spTree>
    <p:extLst>
      <p:ext uri="{BB962C8B-B14F-4D97-AF65-F5344CB8AC3E}">
        <p14:creationId xmlns:p14="http://schemas.microsoft.com/office/powerpoint/2010/main" val="3513444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EBE414E-72FC-449F-B925-6494C74FB639}"/>
              </a:ext>
            </a:extLst>
          </p:cNvPr>
          <p:cNvSpPr>
            <a:spLocks noGrp="1"/>
          </p:cNvSpPr>
          <p:nvPr>
            <p:ph type="title"/>
          </p:nvPr>
        </p:nvSpPr>
        <p:spPr>
          <a:xfrm>
            <a:off x="628650" y="365126"/>
            <a:ext cx="7886700" cy="1102168"/>
          </a:xfrm>
          <a:solidFill>
            <a:srgbClr val="FFC000"/>
          </a:solidFill>
        </p:spPr>
        <p:txBody>
          <a:bodyPr>
            <a:normAutofit fontScale="90000"/>
          </a:bodyPr>
          <a:lstStyle/>
          <a:p>
            <a:pPr algn="ctr"/>
            <a:r>
              <a:rPr lang="fr-FR" dirty="0"/>
              <a:t> </a:t>
            </a:r>
            <a:r>
              <a:rPr lang="fr-FR" b="1" dirty="0"/>
              <a:t>La vaccination : un acte de civisme </a:t>
            </a:r>
            <a:br>
              <a:rPr lang="fr-FR" b="1" dirty="0"/>
            </a:br>
            <a:r>
              <a:rPr lang="fr-FR" b="1" dirty="0"/>
              <a:t>et de solidarité</a:t>
            </a:r>
          </a:p>
        </p:txBody>
      </p:sp>
      <p:sp>
        <p:nvSpPr>
          <p:cNvPr id="3" name="Espace réservé du contenu 2">
            <a:extLst>
              <a:ext uri="{FF2B5EF4-FFF2-40B4-BE49-F238E27FC236}">
                <a16:creationId xmlns:a16="http://schemas.microsoft.com/office/drawing/2014/main" xmlns="" id="{993E0071-F6DB-4F83-9FCA-0C2EE7148AA4}"/>
              </a:ext>
            </a:extLst>
          </p:cNvPr>
          <p:cNvSpPr>
            <a:spLocks noGrp="1"/>
          </p:cNvSpPr>
          <p:nvPr>
            <p:ph idx="1"/>
          </p:nvPr>
        </p:nvSpPr>
        <p:spPr>
          <a:xfrm>
            <a:off x="628650" y="1562986"/>
            <a:ext cx="7886700" cy="5209954"/>
          </a:xfrm>
          <a:solidFill>
            <a:srgbClr val="FFC000"/>
          </a:solidFill>
        </p:spPr>
        <p:txBody>
          <a:bodyPr>
            <a:normAutofit fontScale="70000" lnSpcReduction="20000"/>
          </a:bodyPr>
          <a:lstStyle/>
          <a:p>
            <a:pPr algn="just"/>
            <a:r>
              <a:rPr lang="fr-FR" b="1" dirty="0"/>
              <a:t>En se protégeant soi-même, on protège les autres. Bien sur, personne ne sait si la protection du vaccin va s’étendre et prévenir la contagion des autres.</a:t>
            </a:r>
          </a:p>
          <a:p>
            <a:pPr algn="just"/>
            <a:r>
              <a:rPr lang="fr-FR" b="1" dirty="0"/>
              <a:t>La protection des plus faibles, des personnels de santé et des autres accédants permettra de soulager les services hospitaliers et d’éviter l’implosion des services de santé.</a:t>
            </a:r>
          </a:p>
          <a:p>
            <a:pPr algn="just"/>
            <a:r>
              <a:rPr lang="fr-FR" b="1" dirty="0"/>
              <a:t>N’oublions pas qu’une place libérée en réanimation reste une place disponible pour les comorbidités autres que la </a:t>
            </a:r>
            <a:r>
              <a:rPr lang="fr-FR" b="1" dirty="0" err="1"/>
              <a:t>Covid</a:t>
            </a:r>
            <a:r>
              <a:rPr lang="fr-FR" b="1" dirty="0"/>
              <a:t> 19.</a:t>
            </a:r>
          </a:p>
          <a:p>
            <a:pPr marL="0" indent="0" algn="ctr">
              <a:buNone/>
            </a:pPr>
            <a:r>
              <a:rPr lang="fr-FR" sz="3600" b="1" u="sng" dirty="0">
                <a:effectLst>
                  <a:outerShdw blurRad="38100" dist="38100" dir="2700000" algn="tl">
                    <a:srgbClr val="000000">
                      <a:alpha val="43137"/>
                    </a:srgbClr>
                  </a:outerShdw>
                </a:effectLst>
              </a:rPr>
              <a:t>La vaccination est un acte de civisme et de solidarité</a:t>
            </a:r>
            <a:r>
              <a:rPr lang="fr-FR" b="1" u="sng" dirty="0">
                <a:effectLst>
                  <a:outerShdw blurRad="38100" dist="38100" dir="2700000" algn="tl">
                    <a:srgbClr val="000000">
                      <a:alpha val="43137"/>
                    </a:srgbClr>
                  </a:outerShdw>
                </a:effectLst>
              </a:rPr>
              <a:t>. </a:t>
            </a:r>
          </a:p>
          <a:p>
            <a:pPr algn="just"/>
            <a:r>
              <a:rPr lang="fr-FR" b="1" dirty="0"/>
              <a:t>En revanche, </a:t>
            </a:r>
            <a:r>
              <a:rPr lang="fr-FR" b="1" dirty="0">
                <a:solidFill>
                  <a:srgbClr val="FF0000"/>
                </a:solidFill>
              </a:rPr>
              <a:t>le total mépris d’une organisation ou d’une participation à une fête comme celle vécue en Bretagne est un acte inique d’incivilité témoignant d’une totale irresponsabilité. </a:t>
            </a:r>
          </a:p>
          <a:p>
            <a:pPr algn="just"/>
            <a:r>
              <a:rPr lang="fr-FR" b="1" dirty="0">
                <a:solidFill>
                  <a:srgbClr val="FF0000"/>
                </a:solidFill>
              </a:rPr>
              <a:t>Le rassemblement religieux du Grand est au début de la pandémie constitue une référence quant aux répercutions qu’il peut engendrer tant sur le plan des hospitalisations que des </a:t>
            </a:r>
            <a:r>
              <a:rPr lang="fr-FR" b="1" dirty="0" err="1">
                <a:solidFill>
                  <a:srgbClr val="FF0000"/>
                </a:solidFill>
              </a:rPr>
              <a:t>décàs</a:t>
            </a:r>
            <a:r>
              <a:rPr lang="fr-FR" b="1" dirty="0">
                <a:solidFill>
                  <a:srgbClr val="FF0000"/>
                </a:solidFill>
              </a:rPr>
              <a:t>.</a:t>
            </a:r>
          </a:p>
          <a:p>
            <a:pPr algn="just"/>
            <a:r>
              <a:rPr lang="fr-FR" b="1" dirty="0">
                <a:solidFill>
                  <a:srgbClr val="FF0000"/>
                </a:solidFill>
              </a:rPr>
              <a:t>Cette mise en danger de la vie d’autrui qui aura sans contestation possible un impact quant à la contamination, l’implication des soignants et donc leur épuisement, l’augmentation des décès liés à ce rassemblement, doit être très sévèrement sanctionné.</a:t>
            </a:r>
          </a:p>
        </p:txBody>
      </p:sp>
    </p:spTree>
    <p:extLst>
      <p:ext uri="{BB962C8B-B14F-4D97-AF65-F5344CB8AC3E}">
        <p14:creationId xmlns:p14="http://schemas.microsoft.com/office/powerpoint/2010/main" val="2315663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C4D190E-9B52-46F3-9C3E-D6352F43C7B4}"/>
              </a:ext>
            </a:extLst>
          </p:cNvPr>
          <p:cNvSpPr>
            <a:spLocks noGrp="1"/>
          </p:cNvSpPr>
          <p:nvPr>
            <p:ph type="title"/>
          </p:nvPr>
        </p:nvSpPr>
        <p:spPr>
          <a:xfrm>
            <a:off x="628650" y="188641"/>
            <a:ext cx="7886700" cy="936104"/>
          </a:xfrm>
          <a:solidFill>
            <a:srgbClr val="FFC000"/>
          </a:solidFill>
        </p:spPr>
        <p:txBody>
          <a:bodyPr/>
          <a:lstStyle/>
          <a:p>
            <a:pPr algn="ctr"/>
            <a:r>
              <a:rPr lang="fr-FR" dirty="0"/>
              <a:t>Le coté juridique (1)</a:t>
            </a:r>
          </a:p>
        </p:txBody>
      </p:sp>
      <p:sp>
        <p:nvSpPr>
          <p:cNvPr id="3" name="Espace réservé du contenu 2">
            <a:extLst>
              <a:ext uri="{FF2B5EF4-FFF2-40B4-BE49-F238E27FC236}">
                <a16:creationId xmlns:a16="http://schemas.microsoft.com/office/drawing/2014/main" xmlns="" id="{D4FF9CEB-A298-40A8-8943-ADAD72D5A944}"/>
              </a:ext>
            </a:extLst>
          </p:cNvPr>
          <p:cNvSpPr>
            <a:spLocks noGrp="1"/>
          </p:cNvSpPr>
          <p:nvPr>
            <p:ph idx="1"/>
          </p:nvPr>
        </p:nvSpPr>
        <p:spPr>
          <a:xfrm>
            <a:off x="395536" y="1253330"/>
            <a:ext cx="8424936" cy="5200005"/>
          </a:xfrm>
          <a:solidFill>
            <a:srgbClr val="FFC000"/>
          </a:solidFill>
        </p:spPr>
        <p:txBody>
          <a:bodyPr>
            <a:noAutofit/>
          </a:bodyPr>
          <a:lstStyle/>
          <a:p>
            <a:pPr algn="just" fontAlgn="base"/>
            <a:r>
              <a:rPr lang="fr-FR" sz="1800" b="1" dirty="0"/>
              <a:t>Organiser une fête, ne pas respecter les mesures de protection constitue un acte délibéré répréhensible par la Justice. </a:t>
            </a:r>
          </a:p>
          <a:p>
            <a:pPr algn="just" fontAlgn="base"/>
            <a:r>
              <a:rPr lang="fr-FR" sz="1800" b="1" dirty="0"/>
              <a:t>La mise en danger de la vie d’autrui s’entend dès lors qu’il y a organisation illicite </a:t>
            </a:r>
            <a:r>
              <a:rPr lang="fr-FR" sz="1800" b="1" i="0" dirty="0">
                <a:solidFill>
                  <a:srgbClr val="000000"/>
                </a:solidFill>
                <a:effectLst/>
              </a:rPr>
              <a:t>d'un rassemblement festif à caractère musical.</a:t>
            </a:r>
          </a:p>
          <a:p>
            <a:pPr algn="just" fontAlgn="base"/>
            <a:r>
              <a:rPr lang="fr-FR" sz="1800" b="1" i="0" dirty="0">
                <a:solidFill>
                  <a:srgbClr val="000000"/>
                </a:solidFill>
                <a:effectLst/>
              </a:rPr>
              <a:t>Les qualifications de «violences volontaires», pour organisation illicite d’une manifestation et mise en danger de la vie d'autrui peuvent être retenues.</a:t>
            </a:r>
          </a:p>
          <a:p>
            <a:pPr algn="just" fontAlgn="base"/>
            <a:r>
              <a:rPr lang="fr-FR" sz="1800" b="1" i="0" dirty="0">
                <a:solidFill>
                  <a:srgbClr val="000000"/>
                </a:solidFill>
                <a:effectLst/>
              </a:rPr>
              <a:t>Participé à l'organisation </a:t>
            </a:r>
            <a:r>
              <a:rPr lang="fr-FR" sz="1800" b="1" dirty="0">
                <a:solidFill>
                  <a:srgbClr val="000000"/>
                </a:solidFill>
              </a:rPr>
              <a:t>d’un événement, en </a:t>
            </a:r>
            <a:r>
              <a:rPr lang="fr-FR" sz="1800" b="1" i="0" dirty="0">
                <a:solidFill>
                  <a:srgbClr val="000000"/>
                </a:solidFill>
                <a:effectLst/>
              </a:rPr>
              <a:t>communiquer le lieu de rendez-vous peut aboutir à un placement en détention provisoire.</a:t>
            </a:r>
          </a:p>
          <a:p>
            <a:pPr algn="just" fontAlgn="base"/>
            <a:r>
              <a:rPr lang="fr-FR" sz="1800" b="1" i="0" dirty="0">
                <a:solidFill>
                  <a:srgbClr val="000000"/>
                </a:solidFill>
                <a:effectLst/>
              </a:rPr>
              <a:t>L’organisation d’un événement festif en période de crise sanitaire constitue à l’évidence une prise de risque sur le plan de la santé publique, l’infraction de mise en danger d’autrui, prévue à l’article 223-1 du Code pénal.</a:t>
            </a:r>
          </a:p>
          <a:p>
            <a:pPr algn="just" fontAlgn="base"/>
            <a:r>
              <a:rPr lang="fr-FR" sz="1800" b="1" i="0" dirty="0">
                <a:solidFill>
                  <a:srgbClr val="000000"/>
                </a:solidFill>
                <a:effectLst/>
              </a:rPr>
              <a:t>Le délit dénoncé se définit comme « </a:t>
            </a:r>
            <a:r>
              <a:rPr lang="fr-FR" sz="1800" b="1" i="1" dirty="0">
                <a:solidFill>
                  <a:srgbClr val="000000"/>
                </a:solidFill>
                <a:effectLst/>
              </a:rPr>
              <a:t>Le fait d’exposer directement autrui à un risque immédiat de mort ou de blessures de nature à entraîner une mutilation ou une infirmité permanente par la violation manifestement délibérée d’une obligation particulière de sécurité ou de prudence imposée par la loi ou le règlement </a:t>
            </a:r>
            <a:r>
              <a:rPr lang="fr-FR" sz="1800" b="1" i="0" dirty="0">
                <a:solidFill>
                  <a:srgbClr val="000000"/>
                </a:solidFill>
                <a:effectLst/>
              </a:rPr>
              <a:t>». </a:t>
            </a:r>
          </a:p>
          <a:p>
            <a:pPr algn="just" fontAlgn="base"/>
            <a:r>
              <a:rPr lang="fr-FR" sz="1800" b="1" i="0" dirty="0">
                <a:solidFill>
                  <a:srgbClr val="000000"/>
                </a:solidFill>
                <a:effectLst/>
              </a:rPr>
              <a:t>Cette infraction, instituée par le législateur dans le Code pénal de 1994, réprime, indépendamment de la réalisation d’un résultat, le seul comportement dangereu</a:t>
            </a:r>
            <a:r>
              <a:rPr lang="fr-FR" sz="1800" b="0" i="0" dirty="0">
                <a:solidFill>
                  <a:srgbClr val="000000"/>
                </a:solidFill>
                <a:effectLst/>
              </a:rPr>
              <a:t>x. </a:t>
            </a:r>
            <a:endParaRPr lang="fr-FR" sz="1800" dirty="0"/>
          </a:p>
        </p:txBody>
      </p:sp>
    </p:spTree>
    <p:extLst>
      <p:ext uri="{BB962C8B-B14F-4D97-AF65-F5344CB8AC3E}">
        <p14:creationId xmlns:p14="http://schemas.microsoft.com/office/powerpoint/2010/main" val="31503496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7FF69C1-D3AD-4022-845B-ECFC110331D0}"/>
              </a:ext>
            </a:extLst>
          </p:cNvPr>
          <p:cNvSpPr>
            <a:spLocks noGrp="1"/>
          </p:cNvSpPr>
          <p:nvPr>
            <p:ph type="title"/>
          </p:nvPr>
        </p:nvSpPr>
        <p:spPr>
          <a:xfrm>
            <a:off x="628650" y="188641"/>
            <a:ext cx="7886700" cy="864096"/>
          </a:xfrm>
          <a:solidFill>
            <a:srgbClr val="FFC000"/>
          </a:solidFill>
        </p:spPr>
        <p:txBody>
          <a:bodyPr/>
          <a:lstStyle/>
          <a:p>
            <a:pPr algn="ctr"/>
            <a:r>
              <a:rPr lang="fr-FR" dirty="0"/>
              <a:t>Le coté juridique (2)</a:t>
            </a:r>
          </a:p>
        </p:txBody>
      </p:sp>
      <p:sp>
        <p:nvSpPr>
          <p:cNvPr id="3" name="Espace réservé du contenu 2">
            <a:extLst>
              <a:ext uri="{FF2B5EF4-FFF2-40B4-BE49-F238E27FC236}">
                <a16:creationId xmlns:a16="http://schemas.microsoft.com/office/drawing/2014/main" xmlns="" id="{6ED14733-71C1-4B1A-A05F-4A16DFC3BD3F}"/>
              </a:ext>
            </a:extLst>
          </p:cNvPr>
          <p:cNvSpPr>
            <a:spLocks noGrp="1"/>
          </p:cNvSpPr>
          <p:nvPr>
            <p:ph idx="1"/>
          </p:nvPr>
        </p:nvSpPr>
        <p:spPr>
          <a:xfrm>
            <a:off x="323528" y="1268760"/>
            <a:ext cx="8568952" cy="5400599"/>
          </a:xfrm>
          <a:solidFill>
            <a:srgbClr val="FFC000"/>
          </a:solidFill>
        </p:spPr>
        <p:txBody>
          <a:bodyPr>
            <a:normAutofit fontScale="25000" lnSpcReduction="20000"/>
          </a:bodyPr>
          <a:lstStyle/>
          <a:p>
            <a:pPr algn="just"/>
            <a:r>
              <a:rPr lang="fr-FR" sz="9600" b="1" dirty="0"/>
              <a:t>Afin d’établir l’infraction, il faut établir la violation d’une obligation particulière de prudence ou de sécurité, imposée par la loi ou le règlement.</a:t>
            </a:r>
          </a:p>
          <a:p>
            <a:pPr algn="just"/>
            <a:r>
              <a:rPr lang="fr-FR" sz="9600" b="1" dirty="0"/>
              <a:t>Il convient d’apprécier le caractère immédiat du risque créé, </a:t>
            </a:r>
          </a:p>
          <a:p>
            <a:pPr algn="just"/>
            <a:r>
              <a:rPr lang="fr-FR" sz="9600" b="1" dirty="0"/>
              <a:t>L’infraction ne peut exister sans le support préalable d’une obligation textuelle particulière. </a:t>
            </a:r>
          </a:p>
          <a:p>
            <a:pPr algn="just"/>
            <a:r>
              <a:rPr lang="fr-FR" sz="9600" b="1" dirty="0"/>
              <a:t>L’identification d’une obligation particulière de prudence ou de sécurité imposée par la loi ou le règlement est un « préalable indispensable » à l'infraction</a:t>
            </a:r>
          </a:p>
          <a:p>
            <a:pPr algn="just"/>
            <a:r>
              <a:rPr lang="fr-FR" sz="9600" b="1" dirty="0"/>
              <a:t>Le champ d’application de l’infraction est circonscrit par la nature de l’obligation : elle doit être particulière et non générale, imposant un modèle de conduite circonstanciée ».</a:t>
            </a:r>
          </a:p>
          <a:p>
            <a:pPr algn="just"/>
            <a:r>
              <a:rPr lang="fr-FR" sz="9600" b="1" dirty="0"/>
              <a:t>Les obligations doivent être objectives, immédiatement perceptibles et clairement applicables sans faculté d’appréciation personnelle et individuelle du sujet.</a:t>
            </a:r>
          </a:p>
          <a:p>
            <a:pPr algn="just"/>
            <a:r>
              <a:rPr lang="fr-FR" sz="9600" b="1" dirty="0"/>
              <a:t>l’obligation visée par le texte doit être édictée par la loi ou le règlement. </a:t>
            </a:r>
          </a:p>
          <a:p>
            <a:endParaRPr lang="fr-FR" sz="9600" dirty="0"/>
          </a:p>
          <a:p>
            <a:endParaRPr lang="fr-FR" dirty="0"/>
          </a:p>
        </p:txBody>
      </p:sp>
    </p:spTree>
    <p:extLst>
      <p:ext uri="{BB962C8B-B14F-4D97-AF65-F5344CB8AC3E}">
        <p14:creationId xmlns:p14="http://schemas.microsoft.com/office/powerpoint/2010/main" val="101707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67DB44B-D8A2-47F1-B3DB-B838E5DD8885}"/>
              </a:ext>
            </a:extLst>
          </p:cNvPr>
          <p:cNvSpPr>
            <a:spLocks noGrp="1"/>
          </p:cNvSpPr>
          <p:nvPr>
            <p:ph type="title"/>
          </p:nvPr>
        </p:nvSpPr>
        <p:spPr>
          <a:xfrm>
            <a:off x="628650" y="188640"/>
            <a:ext cx="7886700" cy="903631"/>
          </a:xfrm>
          <a:solidFill>
            <a:srgbClr val="FFC000"/>
          </a:solidFill>
        </p:spPr>
        <p:txBody>
          <a:bodyPr/>
          <a:lstStyle/>
          <a:p>
            <a:pPr algn="ctr"/>
            <a:r>
              <a:rPr lang="fr-FR" dirty="0"/>
              <a:t>Le coté juridique (3)</a:t>
            </a:r>
          </a:p>
        </p:txBody>
      </p:sp>
      <p:sp>
        <p:nvSpPr>
          <p:cNvPr id="3" name="Espace réservé du contenu 2">
            <a:extLst>
              <a:ext uri="{FF2B5EF4-FFF2-40B4-BE49-F238E27FC236}">
                <a16:creationId xmlns:a16="http://schemas.microsoft.com/office/drawing/2014/main" xmlns="" id="{0B6EEEFB-5490-4BF7-9C67-903D19A4B1CD}"/>
              </a:ext>
            </a:extLst>
          </p:cNvPr>
          <p:cNvSpPr>
            <a:spLocks noGrp="1"/>
          </p:cNvSpPr>
          <p:nvPr>
            <p:ph idx="1"/>
          </p:nvPr>
        </p:nvSpPr>
        <p:spPr>
          <a:xfrm>
            <a:off x="251520" y="1296144"/>
            <a:ext cx="8640960" cy="5373216"/>
          </a:xfrm>
          <a:solidFill>
            <a:srgbClr val="FFC000"/>
          </a:solidFill>
        </p:spPr>
        <p:txBody>
          <a:bodyPr>
            <a:normAutofit fontScale="25000" lnSpcReduction="20000"/>
          </a:bodyPr>
          <a:lstStyle/>
          <a:p>
            <a:pPr algn="just"/>
            <a:r>
              <a:rPr lang="fr-FR" sz="7200" b="1" dirty="0"/>
              <a:t>S’agissant de la notion de règlement, celle-ci renvoie, d’une part, à la conception constitutionnelle de la réglementation  et, d’autre part, ne vise que les actes à caractère général, et non les actes individuels. </a:t>
            </a:r>
          </a:p>
          <a:p>
            <a:pPr algn="just"/>
            <a:r>
              <a:rPr lang="fr-FR" sz="7200" b="1" dirty="0"/>
              <a:t>• Du non-respect du couvre-feu en vigueur sur l’ensemble du territoire métropolitain en vertu des articles des décrets successifs prescrivant les mesures générales nécessaires pour faire face à l'épidémie de covid-19 dans le cadre de l'état d'urgence sanitaire.</a:t>
            </a:r>
          </a:p>
          <a:p>
            <a:pPr algn="just"/>
            <a:r>
              <a:rPr lang="fr-FR" sz="7200" b="1" dirty="0"/>
              <a:t>• Du non-respect du port du masque et de ses obligations en fonction d’un âge minimum, dans les lieux publics clos ainsi que dans les bureaux non-individuels et les espaces professionnels communs, en extérieur dans les zones où le virus circule activement, sur décision du préfet ou du maire</a:t>
            </a:r>
          </a:p>
          <a:p>
            <a:pPr algn="just"/>
            <a:r>
              <a:rPr lang="fr-FR" sz="7200" b="1" dirty="0"/>
              <a:t>Si ces deux obligations peuvent être considérées comme des obligations de prudence ou de sécurité, elles trouvent leur source dans un texte et présentent la particularité nécessaire, </a:t>
            </a:r>
            <a:r>
              <a:rPr lang="fr-FR" sz="7200" b="1" dirty="0" err="1"/>
              <a:t>maisne</a:t>
            </a:r>
            <a:r>
              <a:rPr lang="fr-FR" sz="7200" b="1" dirty="0"/>
              <a:t> paraissent cependant pas permettre la caractérisation de l’infraction. </a:t>
            </a:r>
          </a:p>
          <a:p>
            <a:pPr algn="just"/>
            <a:r>
              <a:rPr lang="fr-FR" sz="7200" b="1" dirty="0"/>
              <a:t>En effet, l’infraction de mise en danger suppose de s'assurer que l'obligation violée incombe bien aux personnes poursuivies. Or, en l’espèce, ces obligations s’imposent aux participants et non à l’organisateur lui-même.</a:t>
            </a:r>
          </a:p>
          <a:p>
            <a:pPr algn="just"/>
            <a:r>
              <a:rPr lang="fr-FR" sz="7200" b="1" dirty="0"/>
              <a:t>En revanche, l’existence d’un arrêté préfectoral interdisant ce type de rassemblement adopté pour lutter contre l’épidémie pourrait peut-être remplir la condition préalable.</a:t>
            </a:r>
          </a:p>
          <a:p>
            <a:pPr algn="just"/>
            <a:r>
              <a:rPr lang="fr-FR" sz="7200" b="1" dirty="0"/>
              <a:t>En admettant la condition préalable satisfaite, et afin de pouvoir poursuivre l’exercice, le délit suppose en second lieu une exposition directe à un risque immédiat de mort, de mutilation ou d’infirmité permanente.</a:t>
            </a:r>
          </a:p>
          <a:p>
            <a:endParaRPr lang="fr-FR" dirty="0"/>
          </a:p>
        </p:txBody>
      </p:sp>
    </p:spTree>
    <p:extLst>
      <p:ext uri="{BB962C8B-B14F-4D97-AF65-F5344CB8AC3E}">
        <p14:creationId xmlns:p14="http://schemas.microsoft.com/office/powerpoint/2010/main" val="20755446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0D193F3-F740-41DB-B0B2-CAA5A84D6A45}"/>
              </a:ext>
            </a:extLst>
          </p:cNvPr>
          <p:cNvSpPr>
            <a:spLocks noGrp="1"/>
          </p:cNvSpPr>
          <p:nvPr>
            <p:ph type="title"/>
          </p:nvPr>
        </p:nvSpPr>
        <p:spPr>
          <a:xfrm>
            <a:off x="755576" y="116632"/>
            <a:ext cx="7886700" cy="792088"/>
          </a:xfrm>
          <a:solidFill>
            <a:srgbClr val="FFC000"/>
          </a:solidFill>
        </p:spPr>
        <p:txBody>
          <a:bodyPr/>
          <a:lstStyle/>
          <a:p>
            <a:pPr algn="ctr"/>
            <a:r>
              <a:rPr lang="fr-FR" dirty="0"/>
              <a:t>Le coté juridique (4)</a:t>
            </a:r>
          </a:p>
        </p:txBody>
      </p:sp>
      <p:sp>
        <p:nvSpPr>
          <p:cNvPr id="3" name="Espace réservé du contenu 2">
            <a:extLst>
              <a:ext uri="{FF2B5EF4-FFF2-40B4-BE49-F238E27FC236}">
                <a16:creationId xmlns:a16="http://schemas.microsoft.com/office/drawing/2014/main" xmlns="" id="{DDB01449-5816-469A-AD83-DE0F0D9B5AAA}"/>
              </a:ext>
            </a:extLst>
          </p:cNvPr>
          <p:cNvSpPr>
            <a:spLocks noGrp="1"/>
          </p:cNvSpPr>
          <p:nvPr>
            <p:ph idx="1"/>
          </p:nvPr>
        </p:nvSpPr>
        <p:spPr>
          <a:xfrm>
            <a:off x="450454" y="1052736"/>
            <a:ext cx="8496944" cy="5616624"/>
          </a:xfrm>
          <a:solidFill>
            <a:srgbClr val="FFC000"/>
          </a:solidFill>
        </p:spPr>
        <p:txBody>
          <a:bodyPr>
            <a:normAutofit fontScale="25000" lnSpcReduction="20000"/>
          </a:bodyPr>
          <a:lstStyle/>
          <a:p>
            <a:r>
              <a:rPr lang="fr-FR" sz="7200" b="1" dirty="0"/>
              <a:t>L’exposition directe à un risque immédiat grave prend en considération les risques les plus importants : la mort ou les atteintes à l’intégrité physique graves dont il faudra déterminer les conséquences éventuelles.</a:t>
            </a:r>
          </a:p>
          <a:p>
            <a:r>
              <a:rPr lang="fr-FR" sz="7200" b="1" dirty="0"/>
              <a:t>Exposer simplement  les participants à la fête illégale, dès lors qu’elle est directe et le risque immédiat, constitue une condition suffisante indépendamment de la réalisation du  risque qui peut être instantanée ou différée.</a:t>
            </a:r>
          </a:p>
          <a:p>
            <a:pPr algn="just"/>
            <a:r>
              <a:rPr lang="fr-FR" sz="7200" b="1" dirty="0"/>
              <a:t>Cependant, bien qu’on ne puisse nier que le fait de rassembler de très nombreuses personnes en un même lieu sans respecter les gestes barrières expose vraisemblablement au risque d’une contamination, il semble plus difficile de caractériser un risque immédiat de mort ou de blessures graves. </a:t>
            </a:r>
          </a:p>
          <a:p>
            <a:r>
              <a:rPr lang="fr-FR" sz="7200" b="1" dirty="0"/>
              <a:t>Il ne s’agit pas ici de minimiser les conséquences de l’épidémie de covid-19 mais les données épidémiologiques connues et les connaissances scientifiques seront au cœur des débats. </a:t>
            </a:r>
          </a:p>
          <a:p>
            <a:r>
              <a:rPr lang="fr-FR" sz="7200" b="1" dirty="0"/>
              <a:t>L’existence du risque encouru par une personne contaminée par le covid-19 montre un risque de mort ou d’infirmité permanente. Néanmoins, l’exposition au virus n’implique pas nécessairement de conséquences graves. </a:t>
            </a:r>
          </a:p>
          <a:p>
            <a:r>
              <a:rPr lang="fr-FR" sz="7200" b="1" dirty="0"/>
              <a:t>En effet, l’exigence tenant à la caractérisation d’un risque immédiat de mort ou de blessures graves ne parait pas remplie, au regard des données épidémiologiques connues ».</a:t>
            </a:r>
          </a:p>
          <a:p>
            <a:r>
              <a:rPr lang="fr-FR" sz="7200" b="1" dirty="0"/>
              <a:t>Par sa méconnaissance délibérée des obligations liées à la pandémie, l’organisateur d’une d’un événement festif illicite participe potentiellement à la propagation du virus. </a:t>
            </a:r>
          </a:p>
          <a:p>
            <a:r>
              <a:rPr lang="fr-FR" sz="7200" b="1" dirty="0"/>
              <a:t>Il faudra démontrer l’existence d’un lien de causalité direct entre le non-respect du confinement et l’exposition d'autrui à un risque « immédiat » de décès.</a:t>
            </a:r>
          </a:p>
          <a:p>
            <a:endParaRPr lang="fr-FR" sz="7200" b="1" dirty="0"/>
          </a:p>
          <a:p>
            <a:endParaRPr lang="fr-FR" sz="7200" b="1" dirty="0"/>
          </a:p>
          <a:p>
            <a:r>
              <a:rPr lang="fr-FR" sz="7200" b="1" dirty="0"/>
              <a:t> </a:t>
            </a:r>
            <a:endParaRPr lang="fr-FR" b="1" dirty="0"/>
          </a:p>
        </p:txBody>
      </p:sp>
    </p:spTree>
    <p:extLst>
      <p:ext uri="{BB962C8B-B14F-4D97-AF65-F5344CB8AC3E}">
        <p14:creationId xmlns:p14="http://schemas.microsoft.com/office/powerpoint/2010/main" val="12535081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E5DC5B-4731-40AF-A150-05874655763A}"/>
              </a:ext>
            </a:extLst>
          </p:cNvPr>
          <p:cNvSpPr>
            <a:spLocks noGrp="1"/>
          </p:cNvSpPr>
          <p:nvPr>
            <p:ph type="title"/>
          </p:nvPr>
        </p:nvSpPr>
        <p:spPr>
          <a:xfrm>
            <a:off x="628650" y="188640"/>
            <a:ext cx="7886700" cy="615599"/>
          </a:xfrm>
          <a:solidFill>
            <a:srgbClr val="FFC000"/>
          </a:solidFill>
        </p:spPr>
        <p:txBody>
          <a:bodyPr>
            <a:normAutofit fontScale="90000"/>
          </a:bodyPr>
          <a:lstStyle/>
          <a:p>
            <a:pPr algn="ctr"/>
            <a:r>
              <a:rPr lang="fr-FR" dirty="0"/>
              <a:t>Le coté juridique (5)</a:t>
            </a:r>
          </a:p>
        </p:txBody>
      </p:sp>
      <p:sp>
        <p:nvSpPr>
          <p:cNvPr id="3" name="Espace réservé du contenu 2">
            <a:extLst>
              <a:ext uri="{FF2B5EF4-FFF2-40B4-BE49-F238E27FC236}">
                <a16:creationId xmlns:a16="http://schemas.microsoft.com/office/drawing/2014/main" xmlns="" id="{9BB0DCAB-2C21-449A-A8F5-D1B9166BDFF6}"/>
              </a:ext>
            </a:extLst>
          </p:cNvPr>
          <p:cNvSpPr>
            <a:spLocks noGrp="1"/>
          </p:cNvSpPr>
          <p:nvPr>
            <p:ph idx="1"/>
          </p:nvPr>
        </p:nvSpPr>
        <p:spPr>
          <a:xfrm>
            <a:off x="251520" y="980728"/>
            <a:ext cx="8712968" cy="5688632"/>
          </a:xfrm>
          <a:solidFill>
            <a:srgbClr val="FFC000"/>
          </a:solidFill>
        </p:spPr>
        <p:txBody>
          <a:bodyPr>
            <a:normAutofit fontScale="55000" lnSpcReduction="20000"/>
          </a:bodyPr>
          <a:lstStyle/>
          <a:p>
            <a:r>
              <a:rPr lang="fr-FR" b="1" dirty="0"/>
              <a:t>La</a:t>
            </a:r>
            <a:r>
              <a:rPr lang="fr-FR" sz="2800" b="1" dirty="0"/>
              <a:t> violation manifestement délibérée de l’obligation ne posera aucune difficulté. En effet, la seule volonté d’enfreindre la réglementation ne suffit pas à constituer l’élément moral de l’infraction.</a:t>
            </a:r>
          </a:p>
          <a:p>
            <a:r>
              <a:rPr lang="fr-FR" sz="2800" b="1" dirty="0"/>
              <a:t>En revanche, le texte ne requiert pas la volonté de mettre autrui en danger. La connaissance précise du danger encouru est indifférente au titre de l’élément moral, celui-ci se caractérisant par la connaissance de l’obligation et la volonté d’agir.</a:t>
            </a:r>
          </a:p>
          <a:p>
            <a:r>
              <a:rPr lang="fr-FR" sz="2800" b="1" dirty="0"/>
              <a:t> « La culpabilité́ commence et s'arrête là où se manifeste la volonté́ d'agir à l'opposé de ce qui est prescrit, sans tenir compte de ce qui a pu être subjectivement perçu de danger prévisible » </a:t>
            </a:r>
          </a:p>
          <a:p>
            <a:r>
              <a:rPr lang="fr-FR" sz="2800" b="1" dirty="0"/>
              <a:t>La Cour de cassation admet qu’il n’est pas nécessaire de constater que l'auteur du délit avait eu connaissance de la nature du risque particulier effectivement causé par son manquement  puisque « l’élément intentionnel de l’infraction résulte du caractère manifestement délibéré de la violation d’une obligation particulière de prudence ou de sécurité imposée par la loi ou le règlement, de nature à causer un risque immédiat de mort ou de blessures graves à autrui » </a:t>
            </a:r>
          </a:p>
          <a:p>
            <a:r>
              <a:rPr lang="fr-FR" sz="2800" b="1" dirty="0"/>
              <a:t>L’organisation d’un événement festif illicite comportant un grand nombre de personnes démontre un mépris affirmé des obligations à l’application de la réglementation relative à la lutte contre l'épidémie de covid-19 et permet de démontrer que l’intéressé a agi sciemment.</a:t>
            </a:r>
          </a:p>
          <a:p>
            <a:r>
              <a:rPr lang="fr-FR" sz="2800" b="1" dirty="0"/>
              <a:t>Les organisateurs de soirées clandestines sont-ils coupables de mise en danger ? Les tribunaux ont déjà par le passé pu admettre des poursuites et des condamnations pour risques causés à autrui à l’encontre des organisateurs de rave party en raison de manquement à la réglementation prévue pour les lieux ouverts au public.</a:t>
            </a:r>
          </a:p>
          <a:p>
            <a:pPr algn="just"/>
            <a:r>
              <a:rPr lang="fr-FR" b="1" dirty="0"/>
              <a:t>Par ailleurs, ces mêmes organisateurs s’exposent à des poursuites quant à la non-assistance à personnes en danger en raison de leur passivité face à un danger immédiat </a:t>
            </a:r>
          </a:p>
          <a:p>
            <a:pPr algn="just"/>
            <a:r>
              <a:rPr lang="fr-FR" b="1" i="0" dirty="0">
                <a:effectLst/>
              </a:rPr>
              <a:t>L’article 223-6 du code pénal incrimine le fait suivant : « </a:t>
            </a:r>
            <a:r>
              <a:rPr lang="fr-FR" b="1" i="1" dirty="0">
                <a:effectLst/>
              </a:rPr>
              <a:t>Quiconque pouvant empêcher par son action immédiate, sans risque pour lui ou pour les tiers, soit un crime, soit un délit contre l’intégrité corporelle de la personne s’abstient volontairement de le faire est puni de cinq ans d’emprisonnement et de 75.000 euros d’amende.</a:t>
            </a:r>
            <a:r>
              <a:rPr lang="fr-FR" b="1" i="0" dirty="0">
                <a:effectLst/>
              </a:rPr>
              <a:t> »</a:t>
            </a:r>
          </a:p>
          <a:p>
            <a:pPr algn="just"/>
            <a:r>
              <a:rPr lang="fr-FR" b="1" i="0" dirty="0">
                <a:effectLst/>
              </a:rPr>
              <a:t>Cet article prévoit donc deux infractions, l’absence d’obstacle à un crime ou un délit contre l’intégrité corporelle et la non-assistance à personne en péril.</a:t>
            </a:r>
            <a:endParaRPr lang="fr-FR" sz="2800" b="1" dirty="0"/>
          </a:p>
          <a:p>
            <a:endParaRPr lang="fr-FR" sz="2800" b="1" dirty="0"/>
          </a:p>
          <a:p>
            <a:endParaRPr lang="fr-FR" dirty="0"/>
          </a:p>
        </p:txBody>
      </p:sp>
    </p:spTree>
    <p:extLst>
      <p:ext uri="{BB962C8B-B14F-4D97-AF65-F5344CB8AC3E}">
        <p14:creationId xmlns:p14="http://schemas.microsoft.com/office/powerpoint/2010/main" val="4047270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50"/>
          </a:solidFill>
        </p:spPr>
        <p:txBody>
          <a:bodyPr>
            <a:normAutofit fontScale="90000"/>
          </a:bodyPr>
          <a:lstStyle/>
          <a:p>
            <a:r>
              <a:rPr lang="fr-FR" dirty="0">
                <a:solidFill>
                  <a:srgbClr val="FFFF00"/>
                </a:solidFill>
              </a:rPr>
              <a:t>Alors, ce message important pour toi mon maitre</a:t>
            </a:r>
          </a:p>
        </p:txBody>
      </p:sp>
      <p:sp>
        <p:nvSpPr>
          <p:cNvPr id="3" name="Espace réservé du contenu 2"/>
          <p:cNvSpPr>
            <a:spLocks noGrp="1"/>
          </p:cNvSpPr>
          <p:nvPr>
            <p:ph idx="1"/>
          </p:nvPr>
        </p:nvSpPr>
        <p:spPr>
          <a:solidFill>
            <a:srgbClr val="00B050"/>
          </a:solidFill>
        </p:spPr>
        <p:txBody>
          <a:bodyPr/>
          <a:lstStyle/>
          <a:p>
            <a:pPr algn="ctr"/>
            <a:r>
              <a:rPr lang="fr-FR" b="1" dirty="0"/>
              <a:t>Fais comme moi : VACCINE TOI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276872"/>
            <a:ext cx="59055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36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2850" y="620688"/>
            <a:ext cx="3145706" cy="1938992"/>
          </a:xfrm>
          <a:prstGeom prst="rect">
            <a:avLst/>
          </a:prstGeom>
          <a:solidFill>
            <a:srgbClr val="FFC000"/>
          </a:solidFill>
        </p:spPr>
        <p:txBody>
          <a:bodyPr wrap="square">
            <a:spAutoFit/>
          </a:bodyPr>
          <a:lstStyle/>
          <a:p>
            <a:pPr algn="ctr"/>
            <a:r>
              <a:rPr lang="fr-FR" sz="1200" b="1" dirty="0"/>
              <a:t>Michel LEROY</a:t>
            </a:r>
          </a:p>
          <a:p>
            <a:pPr algn="ctr"/>
            <a:r>
              <a:rPr lang="fr-FR" sz="1200" b="1" dirty="0"/>
              <a:t>Ancien professionnel de Santé (ER)</a:t>
            </a:r>
          </a:p>
          <a:p>
            <a:pPr algn="ctr"/>
            <a:r>
              <a:rPr lang="fr-FR" sz="1200" b="1" dirty="0"/>
              <a:t>Instructeur Premiers Secours (ER)</a:t>
            </a:r>
          </a:p>
          <a:p>
            <a:pPr lvl="0" algn="ctr"/>
            <a:r>
              <a:rPr lang="fr-FR" sz="1200" b="1" dirty="0"/>
              <a:t>Chevalier de l’Ordre National du Mérite Médaille de la Sécurité Intérieure </a:t>
            </a:r>
          </a:p>
          <a:p>
            <a:pPr lvl="0" algn="ctr"/>
            <a:r>
              <a:rPr lang="fr-FR" sz="1200" b="1" dirty="0"/>
              <a:t>Médailles du Service National </a:t>
            </a:r>
          </a:p>
          <a:p>
            <a:pPr lvl="0" algn="ctr"/>
            <a:r>
              <a:rPr lang="fr-FR" sz="1200" b="1" dirty="0"/>
              <a:t>Médailles d’Honneur des Services Bénévoles, de l’Etoile Civique, de la SFEDB,</a:t>
            </a:r>
          </a:p>
          <a:p>
            <a:pPr lvl="0" algn="ctr"/>
            <a:r>
              <a:rPr lang="fr-FR" sz="1200" b="1" dirty="0"/>
              <a:t> de l’Académie Nationale du Dévouement ,</a:t>
            </a:r>
          </a:p>
          <a:p>
            <a:pPr lvl="0" algn="ctr"/>
            <a:r>
              <a:rPr lang="fr-FR" sz="1200" b="1" dirty="0"/>
              <a:t> de la Défense Civile et de la Protection Civile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92576" y="3658271"/>
            <a:ext cx="3102323" cy="83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92850" y="2791992"/>
            <a:ext cx="3145706" cy="1200329"/>
          </a:xfrm>
          <a:prstGeom prst="rect">
            <a:avLst/>
          </a:prstGeom>
          <a:solidFill>
            <a:srgbClr val="FFC000"/>
          </a:solidFill>
        </p:spPr>
        <p:txBody>
          <a:bodyPr wrap="square">
            <a:spAutoFit/>
          </a:bodyPr>
          <a:lstStyle/>
          <a:p>
            <a:pPr algn="ctr"/>
            <a:r>
              <a:rPr lang="fr-FR" sz="1200" b="1" dirty="0"/>
              <a:t>Dr Adolphe WAMENYA</a:t>
            </a:r>
            <a:endParaRPr lang="fr-FR" sz="1200" dirty="0"/>
          </a:p>
          <a:p>
            <a:pPr algn="ctr"/>
            <a:r>
              <a:rPr lang="fr-FR" sz="1200" dirty="0"/>
              <a:t>Diplômé en NEPHROLOGIE, MÉDECINE                              INTERNE-DIABETOLOGIE-HÉMATOLOGIE INFECTIOLOGIE TROPICALE  MICROBIOLOGIE</a:t>
            </a:r>
          </a:p>
          <a:p>
            <a:pPr algn="ctr"/>
            <a:r>
              <a:rPr lang="fr-FR" sz="1200" dirty="0"/>
              <a:t> ÉCOSYSTÈME HUMANITAIRE</a:t>
            </a:r>
          </a:p>
          <a:p>
            <a:pPr algn="ctr"/>
            <a:r>
              <a:rPr lang="fr-FR" sz="1200" dirty="0"/>
              <a:t>Médaille des Services Humanitaires</a:t>
            </a:r>
          </a:p>
        </p:txBody>
      </p:sp>
      <p:sp>
        <p:nvSpPr>
          <p:cNvPr id="8" name="ZoneTexte 7"/>
          <p:cNvSpPr txBox="1"/>
          <p:nvPr/>
        </p:nvSpPr>
        <p:spPr>
          <a:xfrm>
            <a:off x="2860890" y="118408"/>
            <a:ext cx="2952328" cy="369332"/>
          </a:xfrm>
          <a:prstGeom prst="rect">
            <a:avLst/>
          </a:prstGeom>
          <a:solidFill>
            <a:srgbClr val="FFC000"/>
          </a:solidFill>
        </p:spPr>
        <p:txBody>
          <a:bodyPr wrap="square" rtlCol="0">
            <a:spAutoFit/>
          </a:bodyPr>
          <a:lstStyle/>
          <a:p>
            <a:pPr algn="ctr"/>
            <a:r>
              <a:rPr lang="fr-FR" dirty="0"/>
              <a:t>Cet exposé a été réalisé par :</a:t>
            </a:r>
          </a:p>
        </p:txBody>
      </p:sp>
      <p:sp>
        <p:nvSpPr>
          <p:cNvPr id="10" name="ZoneTexte 9"/>
          <p:cNvSpPr txBox="1"/>
          <p:nvPr/>
        </p:nvSpPr>
        <p:spPr>
          <a:xfrm>
            <a:off x="4688304" y="2976657"/>
            <a:ext cx="3283692" cy="830997"/>
          </a:xfrm>
          <a:prstGeom prst="rect">
            <a:avLst/>
          </a:prstGeom>
          <a:solidFill>
            <a:srgbClr val="FFC000"/>
          </a:solidFill>
        </p:spPr>
        <p:txBody>
          <a:bodyPr wrap="square" rtlCol="0">
            <a:spAutoFit/>
          </a:bodyPr>
          <a:lstStyle/>
          <a:p>
            <a:pPr algn="ctr"/>
            <a:r>
              <a:rPr lang="fr-FR" sz="1200" dirty="0"/>
              <a:t>Sandrine MASZTALER</a:t>
            </a:r>
          </a:p>
          <a:p>
            <a:pPr algn="ctr"/>
            <a:r>
              <a:rPr lang="fr-FR" sz="1200" dirty="0"/>
              <a:t>Juriste  Formatrice</a:t>
            </a:r>
          </a:p>
          <a:p>
            <a:pPr algn="ctr"/>
            <a:r>
              <a:rPr lang="fr-FR" sz="1200" dirty="0"/>
              <a:t>Contrôleur Générale du CNERP Diplômée SST</a:t>
            </a:r>
          </a:p>
          <a:p>
            <a:pPr algn="ctr"/>
            <a:r>
              <a:rPr lang="fr-FR" sz="1200" dirty="0"/>
              <a:t>Médaille de la SFEDB</a:t>
            </a:r>
          </a:p>
        </p:txBody>
      </p:sp>
      <p:sp>
        <p:nvSpPr>
          <p:cNvPr id="11" name="ZoneTexte 10"/>
          <p:cNvSpPr txBox="1"/>
          <p:nvPr/>
        </p:nvSpPr>
        <p:spPr>
          <a:xfrm>
            <a:off x="4688304" y="620688"/>
            <a:ext cx="3283692" cy="1938992"/>
          </a:xfrm>
          <a:prstGeom prst="rect">
            <a:avLst/>
          </a:prstGeom>
          <a:solidFill>
            <a:srgbClr val="FFC000"/>
          </a:solidFill>
        </p:spPr>
        <p:txBody>
          <a:bodyPr wrap="square" rtlCol="0">
            <a:spAutoFit/>
          </a:bodyPr>
          <a:lstStyle/>
          <a:p>
            <a:pPr algn="ctr"/>
            <a:r>
              <a:rPr lang="fr-FR" sz="1200" b="1" dirty="0"/>
              <a:t>Rémi LEROY</a:t>
            </a:r>
          </a:p>
          <a:p>
            <a:pPr algn="ctr"/>
            <a:r>
              <a:rPr lang="fr-FR" sz="1200" b="1" dirty="0"/>
              <a:t>Formateur SST - Référent </a:t>
            </a:r>
            <a:r>
              <a:rPr lang="fr-FR" sz="1200" b="1" dirty="0" err="1"/>
              <a:t>Covid</a:t>
            </a:r>
            <a:r>
              <a:rPr lang="fr-FR" sz="1200" b="1" dirty="0"/>
              <a:t> 19</a:t>
            </a:r>
          </a:p>
          <a:p>
            <a:pPr algn="ctr"/>
            <a:r>
              <a:rPr lang="fr-FR" sz="1200" b="1" dirty="0"/>
              <a:t>Médaille de la Sécurité Intérieure</a:t>
            </a:r>
          </a:p>
          <a:p>
            <a:pPr algn="ctr"/>
            <a:r>
              <a:rPr lang="fr-FR" sz="1200" b="1" dirty="0"/>
              <a:t>Médailles des Services Bénévoles, </a:t>
            </a:r>
          </a:p>
          <a:p>
            <a:pPr algn="ctr"/>
            <a:r>
              <a:rPr lang="fr-FR" sz="1200" b="1" dirty="0"/>
              <a:t>de la Défense Civile et de la Protection Civile, </a:t>
            </a:r>
          </a:p>
          <a:p>
            <a:pPr algn="ctr"/>
            <a:r>
              <a:rPr lang="fr-FR" sz="1200" b="1" dirty="0"/>
              <a:t>des Services Humanitaires, de la SFEDB, de l’Académie Nationale du dévouement,</a:t>
            </a:r>
          </a:p>
          <a:p>
            <a:pPr algn="ctr"/>
            <a:r>
              <a:rPr lang="fr-FR" sz="1200" b="1" dirty="0"/>
              <a:t>du Policier Européen </a:t>
            </a:r>
          </a:p>
          <a:p>
            <a:pPr algn="ctr"/>
            <a:r>
              <a:rPr lang="fr-FR" sz="1200" b="1" dirty="0"/>
              <a:t>et du Dévouement Civil et Militaire</a:t>
            </a:r>
          </a:p>
          <a:p>
            <a:pPr algn="ctr"/>
            <a:r>
              <a:rPr lang="fr-FR" sz="1200" dirty="0"/>
              <a:t> </a:t>
            </a:r>
          </a:p>
        </p:txBody>
      </p:sp>
      <p:sp>
        <p:nvSpPr>
          <p:cNvPr id="12" name="ZoneTexte 11"/>
          <p:cNvSpPr txBox="1"/>
          <p:nvPr/>
        </p:nvSpPr>
        <p:spPr>
          <a:xfrm>
            <a:off x="948906" y="4854055"/>
            <a:ext cx="2420560" cy="646331"/>
          </a:xfrm>
          <a:prstGeom prst="rect">
            <a:avLst/>
          </a:prstGeom>
          <a:solidFill>
            <a:srgbClr val="00B050"/>
          </a:solidFill>
        </p:spPr>
        <p:txBody>
          <a:bodyPr wrap="square" rtlCol="0">
            <a:spAutoFit/>
          </a:bodyPr>
          <a:lstStyle/>
          <a:p>
            <a:pPr algn="ctr"/>
            <a:r>
              <a:rPr lang="fr-FR" dirty="0"/>
              <a:t>Avec la participation exceptionnelle de</a:t>
            </a:r>
          </a:p>
        </p:txBody>
      </p:sp>
      <p:sp>
        <p:nvSpPr>
          <p:cNvPr id="5" name="ZoneTexte 4"/>
          <p:cNvSpPr txBox="1"/>
          <p:nvPr/>
        </p:nvSpPr>
        <p:spPr>
          <a:xfrm>
            <a:off x="5333217" y="4764317"/>
            <a:ext cx="3168352" cy="1477328"/>
          </a:xfrm>
          <a:prstGeom prst="rect">
            <a:avLst/>
          </a:prstGeom>
          <a:solidFill>
            <a:srgbClr val="00B050"/>
          </a:solidFill>
        </p:spPr>
        <p:txBody>
          <a:bodyPr wrap="square" rtlCol="0">
            <a:spAutoFit/>
          </a:bodyPr>
          <a:lstStyle/>
          <a:p>
            <a:pPr algn="ctr"/>
            <a:r>
              <a:rPr lang="fr-FR" b="1" dirty="0"/>
              <a:t>FALONE</a:t>
            </a:r>
          </a:p>
          <a:p>
            <a:pPr algn="ctr"/>
            <a:r>
              <a:rPr lang="fr-FR" b="1" dirty="0"/>
              <a:t>Médaille de Bronze ADN</a:t>
            </a:r>
          </a:p>
          <a:p>
            <a:pPr algn="ctr"/>
            <a:r>
              <a:rPr lang="fr-FR" b="1" dirty="0"/>
              <a:t>Pour acte de courage </a:t>
            </a:r>
          </a:p>
          <a:p>
            <a:pPr algn="ctr"/>
            <a:r>
              <a:rPr lang="fr-FR" b="1" dirty="0"/>
              <a:t>et de sauvetage </a:t>
            </a:r>
          </a:p>
          <a:p>
            <a:pPr algn="ctr"/>
            <a:r>
              <a:rPr lang="fr-FR" b="1" dirty="0"/>
              <a:t> </a:t>
            </a:r>
            <a:r>
              <a:rPr lang="fr-FR" sz="1400" b="1" dirty="0"/>
              <a:t>12 Septembre 2010 - 26 Avril 2021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4001" y="4365136"/>
            <a:ext cx="1566106" cy="177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37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0449E0E-0CE4-435C-BF7D-3DD93CB30EC3}"/>
              </a:ext>
            </a:extLst>
          </p:cNvPr>
          <p:cNvSpPr>
            <a:spLocks noGrp="1"/>
          </p:cNvSpPr>
          <p:nvPr>
            <p:ph type="title"/>
          </p:nvPr>
        </p:nvSpPr>
        <p:spPr>
          <a:xfrm>
            <a:off x="251520" y="290701"/>
            <a:ext cx="8712968" cy="690027"/>
          </a:xfrm>
          <a:solidFill>
            <a:srgbClr val="FFC000"/>
          </a:solidFill>
        </p:spPr>
        <p:txBody>
          <a:bodyPr>
            <a:normAutofit fontScale="90000"/>
          </a:bodyPr>
          <a:lstStyle/>
          <a:p>
            <a:pPr algn="ctr"/>
            <a:r>
              <a:rPr lang="fr-FR" sz="4400" b="1" dirty="0">
                <a:latin typeface="Bodoni MT" panose="02070603080606020203" pitchFamily="18" charset="0"/>
              </a:rPr>
              <a:t>Les variants de la </a:t>
            </a:r>
            <a:r>
              <a:rPr lang="fr-FR" sz="4400" b="1" dirty="0" err="1">
                <a:latin typeface="Bodoni MT" panose="02070603080606020203" pitchFamily="18" charset="0"/>
              </a:rPr>
              <a:t>Covid</a:t>
            </a:r>
            <a:r>
              <a:rPr lang="fr-FR" sz="4400" b="1" dirty="0">
                <a:latin typeface="Bodoni MT" panose="02070603080606020203" pitchFamily="18" charset="0"/>
              </a:rPr>
              <a:t> (2)</a:t>
            </a:r>
            <a:endParaRPr lang="fr-FR" dirty="0"/>
          </a:p>
        </p:txBody>
      </p:sp>
      <p:sp>
        <p:nvSpPr>
          <p:cNvPr id="3" name="Espace réservé du contenu 2">
            <a:extLst>
              <a:ext uri="{FF2B5EF4-FFF2-40B4-BE49-F238E27FC236}">
                <a16:creationId xmlns:a16="http://schemas.microsoft.com/office/drawing/2014/main" xmlns="" id="{24E14244-800B-4019-9C65-EC3255BF3A1B}"/>
              </a:ext>
            </a:extLst>
          </p:cNvPr>
          <p:cNvSpPr>
            <a:spLocks noGrp="1"/>
          </p:cNvSpPr>
          <p:nvPr>
            <p:ph idx="1"/>
          </p:nvPr>
        </p:nvSpPr>
        <p:spPr>
          <a:xfrm>
            <a:off x="395536" y="1196752"/>
            <a:ext cx="8568952" cy="5328592"/>
          </a:xfrm>
          <a:solidFill>
            <a:srgbClr val="FF0000"/>
          </a:solidFill>
        </p:spPr>
        <p:txBody>
          <a:bodyPr>
            <a:noAutofit/>
          </a:bodyPr>
          <a:lstStyle/>
          <a:p>
            <a:pPr algn="just"/>
            <a:r>
              <a:rPr lang="fr-FR" sz="1800" b="1" dirty="0">
                <a:solidFill>
                  <a:schemeClr val="bg1"/>
                </a:solidFill>
                <a:latin typeface="Bodoni MT" panose="02070603080606020203" pitchFamily="18" charset="0"/>
              </a:rPr>
              <a:t>Les variants de la </a:t>
            </a:r>
            <a:r>
              <a:rPr lang="fr-FR" sz="1800" b="1" dirty="0" err="1">
                <a:solidFill>
                  <a:schemeClr val="bg1"/>
                </a:solidFill>
                <a:latin typeface="Bodoni MT" panose="02070603080606020203" pitchFamily="18" charset="0"/>
              </a:rPr>
              <a:t>Covid</a:t>
            </a:r>
            <a:r>
              <a:rPr lang="fr-FR" sz="1800" b="1" dirty="0">
                <a:solidFill>
                  <a:schemeClr val="bg1"/>
                </a:solidFill>
                <a:latin typeface="Bodoni MT" panose="02070603080606020203" pitchFamily="18" charset="0"/>
              </a:rPr>
              <a:t>, par leur plus grande contagiosité auront un impact sur le nombre des hospitalisations et le nombre des morts. C’est le cas des variants récemment découverts en Grande-Bretagne mais aussi en Afrique du Sud près de Johannesburg, différent du britannique et identifié sous le code </a:t>
            </a:r>
            <a:r>
              <a:rPr lang="fr-FR" sz="1800" b="1" i="0" dirty="0">
                <a:solidFill>
                  <a:schemeClr val="bg1"/>
                </a:solidFill>
                <a:effectLst/>
                <a:latin typeface="-apple-system"/>
              </a:rPr>
              <a:t>501.V2 </a:t>
            </a:r>
            <a:r>
              <a:rPr lang="fr-FR" sz="1800" b="1" dirty="0">
                <a:solidFill>
                  <a:schemeClr val="bg1"/>
                </a:solidFill>
                <a:latin typeface="Bodoni MT" panose="02070603080606020203" pitchFamily="18" charset="0"/>
              </a:rPr>
              <a:t>qui laissent entrevoir "une transmissibilité accrue’’, même si sur ce plan là, ils se ressemblent. On peut ajouter à la liste les </a:t>
            </a:r>
            <a:r>
              <a:rPr lang="fr-FR" sz="1800" b="1" dirty="0" err="1">
                <a:solidFill>
                  <a:schemeClr val="bg1"/>
                </a:solidFill>
                <a:latin typeface="Bodoni MT" panose="02070603080606020203" pitchFamily="18" charset="0"/>
              </a:rPr>
              <a:t>variants</a:t>
            </a:r>
            <a:r>
              <a:rPr lang="fr-FR" sz="1800" b="1" dirty="0">
                <a:solidFill>
                  <a:schemeClr val="bg1"/>
                </a:solidFill>
                <a:latin typeface="Bodoni MT" panose="02070603080606020203" pitchFamily="18" charset="0"/>
              </a:rPr>
              <a:t> Japonais, Brésilien, Breton, Alsacien, ‘’Henri </a:t>
            </a:r>
            <a:r>
              <a:rPr lang="fr-FR" sz="1800" b="1" dirty="0" err="1">
                <a:solidFill>
                  <a:schemeClr val="bg1"/>
                </a:solidFill>
                <a:latin typeface="Bodoni MT" panose="02070603080606020203" pitchFamily="18" charset="0"/>
              </a:rPr>
              <a:t>Mondor’’et</a:t>
            </a:r>
            <a:r>
              <a:rPr lang="fr-FR" sz="1800" b="1" dirty="0">
                <a:solidFill>
                  <a:schemeClr val="bg1"/>
                </a:solidFill>
                <a:latin typeface="Bodoni MT" panose="02070603080606020203" pitchFamily="18" charset="0"/>
              </a:rPr>
              <a:t> bien d’autres.</a:t>
            </a:r>
          </a:p>
          <a:p>
            <a:pPr algn="just"/>
            <a:r>
              <a:rPr lang="fr-FR" sz="1800" b="1" dirty="0">
                <a:solidFill>
                  <a:schemeClr val="bg1"/>
                </a:solidFill>
                <a:latin typeface="Bodoni MT" panose="02070603080606020203" pitchFamily="18" charset="0"/>
              </a:rPr>
              <a:t>Près de 300 cas d'un autre variant du coronavirus ont été enregistrés en Afrique du Sud, pour trois cas en Europe (deux au Royaume-Uni et un en Finlande) sur des personnes de retour d'Afrique du Sud y compris en France. </a:t>
            </a:r>
          </a:p>
          <a:p>
            <a:pPr algn="just"/>
            <a:r>
              <a:rPr lang="fr-FR" sz="1800" b="1" dirty="0">
                <a:solidFill>
                  <a:schemeClr val="bg1"/>
                </a:solidFill>
                <a:latin typeface="Bodoni MT" panose="02070603080606020203" pitchFamily="18" charset="0"/>
              </a:rPr>
              <a:t>les variants du Covid-19 récemment identifiés sont une source de pression supplémentaire sur les systèmes de santé</a:t>
            </a:r>
          </a:p>
          <a:p>
            <a:pPr algn="just"/>
            <a:r>
              <a:rPr lang="fr-FR" sz="1800" b="1" dirty="0">
                <a:solidFill>
                  <a:schemeClr val="bg1"/>
                </a:solidFill>
                <a:latin typeface="Bodoni MT" panose="02070603080606020203" pitchFamily="18" charset="0"/>
              </a:rPr>
              <a:t>Le Centre européen de prévention et de contrôle des maladies (ECDC) estime que "s'il n'y a aucune information sur des infections plus sévères" avec le variant UK</a:t>
            </a:r>
          </a:p>
          <a:p>
            <a:pPr algn="just"/>
            <a:r>
              <a:rPr lang="fr-FR" sz="1800" b="1" dirty="0">
                <a:solidFill>
                  <a:schemeClr val="bg1"/>
                </a:solidFill>
                <a:latin typeface="Bodoni MT" panose="02070603080606020203" pitchFamily="18" charset="0"/>
              </a:rPr>
              <a:t>Du fait d’une contagiosité plus grande, ce </a:t>
            </a:r>
            <a:r>
              <a:rPr lang="fr-FR" sz="1800" b="1" dirty="0" err="1">
                <a:solidFill>
                  <a:schemeClr val="bg1"/>
                </a:solidFill>
                <a:latin typeface="Bodoni MT" panose="02070603080606020203" pitchFamily="18" charset="0"/>
              </a:rPr>
              <a:t>sont"les</a:t>
            </a:r>
            <a:r>
              <a:rPr lang="fr-FR" sz="1800" b="1" dirty="0">
                <a:solidFill>
                  <a:schemeClr val="bg1"/>
                </a:solidFill>
                <a:latin typeface="Bodoni MT" panose="02070603080606020203" pitchFamily="18" charset="0"/>
              </a:rPr>
              <a:t> plus âgés ou (pour les personnes) avec des </a:t>
            </a:r>
            <a:r>
              <a:rPr lang="fr-FR" sz="1800" b="1" dirty="0" err="1">
                <a:solidFill>
                  <a:schemeClr val="bg1"/>
                </a:solidFill>
                <a:latin typeface="Bodoni MT" panose="02070603080606020203" pitchFamily="18" charset="0"/>
              </a:rPr>
              <a:t>co-morbidités</a:t>
            </a:r>
            <a:r>
              <a:rPr lang="fr-FR" sz="1800" b="1" dirty="0">
                <a:solidFill>
                  <a:schemeClr val="bg1"/>
                </a:solidFill>
                <a:latin typeface="Bodoni MT" panose="02070603080606020203" pitchFamily="18" charset="0"/>
              </a:rPr>
              <a:t> qui seront impactées.</a:t>
            </a:r>
          </a:p>
          <a:p>
            <a:pPr algn="just"/>
            <a:r>
              <a:rPr lang="fr-FR" sz="1800" b="1" dirty="0">
                <a:solidFill>
                  <a:schemeClr val="bg1"/>
                </a:solidFill>
                <a:latin typeface="Bodoni MT" panose="02070603080606020203" pitchFamily="18" charset="0"/>
              </a:rPr>
              <a:t>Ces variants ont déjà affecté plus de 1.000.000 personnes ( cas du variant britannique identifié) au Royaume-Uni et causé la mort de 20000 personnes.</a:t>
            </a:r>
          </a:p>
        </p:txBody>
      </p:sp>
    </p:spTree>
    <p:extLst>
      <p:ext uri="{BB962C8B-B14F-4D97-AF65-F5344CB8AC3E}">
        <p14:creationId xmlns:p14="http://schemas.microsoft.com/office/powerpoint/2010/main" val="124861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A58D171-749D-4720-B3B7-ED1B99738433}"/>
              </a:ext>
            </a:extLst>
          </p:cNvPr>
          <p:cNvSpPr>
            <a:spLocks noGrp="1"/>
          </p:cNvSpPr>
          <p:nvPr>
            <p:ph type="title"/>
          </p:nvPr>
        </p:nvSpPr>
        <p:spPr>
          <a:xfrm>
            <a:off x="323528" y="354495"/>
            <a:ext cx="8568952" cy="914265"/>
          </a:xfrm>
          <a:solidFill>
            <a:srgbClr val="FFC000"/>
          </a:solidFill>
        </p:spPr>
        <p:txBody>
          <a:bodyPr/>
          <a:lstStyle/>
          <a:p>
            <a:pPr algn="ctr"/>
            <a:r>
              <a:rPr lang="fr-FR" sz="4400" b="1" dirty="0">
                <a:latin typeface="Bodoni MT" panose="02070603080606020203" pitchFamily="18" charset="0"/>
              </a:rPr>
              <a:t>Les variants de la </a:t>
            </a:r>
            <a:r>
              <a:rPr lang="fr-FR" sz="4400" b="1" dirty="0" err="1">
                <a:latin typeface="Bodoni MT" panose="02070603080606020203" pitchFamily="18" charset="0"/>
              </a:rPr>
              <a:t>Covid</a:t>
            </a:r>
            <a:r>
              <a:rPr lang="fr-FR" sz="4400" b="1" dirty="0">
                <a:latin typeface="Bodoni MT" panose="02070603080606020203" pitchFamily="18" charset="0"/>
              </a:rPr>
              <a:t> (3)</a:t>
            </a:r>
            <a:endParaRPr lang="fr-FR" dirty="0"/>
          </a:p>
        </p:txBody>
      </p:sp>
      <p:sp>
        <p:nvSpPr>
          <p:cNvPr id="3" name="Espace réservé du contenu 2">
            <a:extLst>
              <a:ext uri="{FF2B5EF4-FFF2-40B4-BE49-F238E27FC236}">
                <a16:creationId xmlns:a16="http://schemas.microsoft.com/office/drawing/2014/main" xmlns="" id="{9620D528-528D-4239-AFC4-8CFE91B0E2CA}"/>
              </a:ext>
            </a:extLst>
          </p:cNvPr>
          <p:cNvSpPr>
            <a:spLocks noGrp="1"/>
          </p:cNvSpPr>
          <p:nvPr>
            <p:ph idx="1"/>
          </p:nvPr>
        </p:nvSpPr>
        <p:spPr>
          <a:xfrm>
            <a:off x="395536" y="1412776"/>
            <a:ext cx="8568951" cy="4873213"/>
          </a:xfrm>
          <a:solidFill>
            <a:srgbClr val="FF0000"/>
          </a:solidFill>
        </p:spPr>
        <p:txBody>
          <a:bodyPr>
            <a:normAutofit fontScale="25000" lnSpcReduction="20000"/>
          </a:bodyPr>
          <a:lstStyle/>
          <a:p>
            <a:pPr algn="just" fontAlgn="base"/>
            <a:r>
              <a:rPr lang="fr-FR" sz="7200" b="1" dirty="0" err="1">
                <a:solidFill>
                  <a:schemeClr val="bg1"/>
                </a:solidFill>
                <a:latin typeface="Bodoni MT" panose="02070603080606020203" pitchFamily="18" charset="0"/>
              </a:rPr>
              <a:t>Lcs</a:t>
            </a:r>
            <a:r>
              <a:rPr lang="fr-FR" sz="7200" b="1" dirty="0">
                <a:solidFill>
                  <a:schemeClr val="bg1"/>
                </a:solidFill>
                <a:latin typeface="Bodoni MT" panose="02070603080606020203" pitchFamily="18" charset="0"/>
              </a:rPr>
              <a:t> conditions climatiques de l’hémisphère sud n’ont eu aucun effet sur la </a:t>
            </a:r>
            <a:r>
              <a:rPr lang="fr-FR" sz="7200" b="1" dirty="0" err="1">
                <a:solidFill>
                  <a:schemeClr val="bg1"/>
                </a:solidFill>
                <a:latin typeface="Bodoni MT" panose="02070603080606020203" pitchFamily="18" charset="0"/>
              </a:rPr>
              <a:t>covid</a:t>
            </a:r>
            <a:r>
              <a:rPr lang="fr-FR" sz="7200" b="1" dirty="0">
                <a:solidFill>
                  <a:schemeClr val="bg1"/>
                </a:solidFill>
                <a:latin typeface="Bodoni MT" panose="02070603080606020203" pitchFamily="18" charset="0"/>
              </a:rPr>
              <a:t> 19 et donc sur sa propagation en </a:t>
            </a:r>
            <a:r>
              <a:rPr lang="fr-FR" sz="7200" b="1" i="0" dirty="0">
                <a:solidFill>
                  <a:schemeClr val="bg1"/>
                </a:solidFill>
                <a:effectLst/>
                <a:latin typeface="Bodoni MT" panose="02070603080606020203" pitchFamily="18" charset="0"/>
              </a:rPr>
              <a:t>Afrique du Sud pays le plus touché du continent confrontée à une </a:t>
            </a:r>
            <a:r>
              <a:rPr lang="fr-FR" sz="7200" b="1" dirty="0">
                <a:solidFill>
                  <a:schemeClr val="bg1"/>
                </a:solidFill>
                <a:latin typeface="Bodoni MT" panose="02070603080606020203" pitchFamily="18" charset="0"/>
              </a:rPr>
              <a:t>nouvelle</a:t>
            </a:r>
            <a:r>
              <a:rPr lang="fr-FR" sz="7200" b="1" i="0" dirty="0">
                <a:solidFill>
                  <a:schemeClr val="bg1"/>
                </a:solidFill>
                <a:effectLst/>
                <a:latin typeface="Bodoni MT" panose="02070603080606020203" pitchFamily="18" charset="0"/>
              </a:rPr>
              <a:t> vague de Covid-19 particulièrement violente</a:t>
            </a:r>
            <a:r>
              <a:rPr lang="fr-FR" sz="7200" b="1" dirty="0">
                <a:solidFill>
                  <a:schemeClr val="bg1"/>
                </a:solidFill>
                <a:latin typeface="Bodoni MT" panose="02070603080606020203" pitchFamily="18" charset="0"/>
              </a:rPr>
              <a:t>. </a:t>
            </a:r>
            <a:r>
              <a:rPr lang="fr-FR" sz="7200" b="1" i="0" dirty="0">
                <a:solidFill>
                  <a:schemeClr val="bg1"/>
                </a:solidFill>
                <a:effectLst/>
                <a:latin typeface="Bodoni MT" panose="02070603080606020203" pitchFamily="18" charset="0"/>
              </a:rPr>
              <a:t>Les experts sud-africains leurs craintes se confirmer. Le virus est </a:t>
            </a:r>
            <a:r>
              <a:rPr lang="fr-FR" sz="7200" b="1" i="1" dirty="0">
                <a:solidFill>
                  <a:schemeClr val="bg1"/>
                </a:solidFill>
                <a:effectLst/>
                <a:latin typeface="Bodoni MT" panose="02070603080606020203" pitchFamily="18" charset="0"/>
              </a:rPr>
              <a:t>"davantage transmissible« </a:t>
            </a:r>
            <a:r>
              <a:rPr lang="fr-FR" sz="7200" b="1" dirty="0">
                <a:solidFill>
                  <a:schemeClr val="bg1"/>
                </a:solidFill>
                <a:latin typeface="Bodoni MT" panose="02070603080606020203" pitchFamily="18" charset="0"/>
              </a:rPr>
              <a:t>et cause de situations graves.</a:t>
            </a:r>
          </a:p>
          <a:p>
            <a:pPr algn="just" fontAlgn="base"/>
            <a:r>
              <a:rPr lang="fr-FR" sz="7200" b="1" i="0" dirty="0">
                <a:solidFill>
                  <a:schemeClr val="bg1"/>
                </a:solidFill>
                <a:effectLst/>
                <a:latin typeface="Bodoni MT" panose="02070603080606020203" pitchFamily="18" charset="0"/>
              </a:rPr>
              <a:t>Ce variant </a:t>
            </a:r>
            <a:r>
              <a:rPr lang="fr-FR" sz="7200" b="1" dirty="0">
                <a:solidFill>
                  <a:schemeClr val="bg1"/>
                </a:solidFill>
                <a:latin typeface="Bodoni MT" panose="02070603080606020203" pitchFamily="18" charset="0"/>
              </a:rPr>
              <a:t>plus dangereux </a:t>
            </a:r>
            <a:r>
              <a:rPr lang="fr-FR" sz="7200" b="1" i="0" dirty="0">
                <a:solidFill>
                  <a:schemeClr val="bg1"/>
                </a:solidFill>
                <a:effectLst/>
                <a:latin typeface="Bodoni MT" panose="02070603080606020203" pitchFamily="18" charset="0"/>
              </a:rPr>
              <a:t>du virus appelé pour l'instant "501.V2’’ se transmet beaucoup plus rapidement que lors de la première vague à tel point que le pic en sera rapidement dépassé en quelques jours, de manière exponentielle et touche des patients plus jeunes, sans facteurs de comorbidité, qui développent des formes graves de la maladie.</a:t>
            </a:r>
          </a:p>
          <a:p>
            <a:pPr algn="just" fontAlgn="base"/>
            <a:r>
              <a:rPr lang="fr-FR" sz="7200" b="1" i="1" dirty="0">
                <a:solidFill>
                  <a:schemeClr val="bg1"/>
                </a:solidFill>
                <a:effectLst/>
                <a:latin typeface="Bodoni MT" panose="02070603080606020203" pitchFamily="18" charset="0"/>
              </a:rPr>
              <a:t>"Les cliniciens sur le terrain ont fait savoir qu'ils ont l'impression de voir plus de jeunes gens gravement malades.’’</a:t>
            </a:r>
          </a:p>
          <a:p>
            <a:pPr algn="just" fontAlgn="base"/>
            <a:r>
              <a:rPr lang="fr-FR" sz="7200" b="1" dirty="0">
                <a:solidFill>
                  <a:schemeClr val="bg1"/>
                </a:solidFill>
                <a:effectLst/>
                <a:latin typeface="Bodoni MT" panose="02070603080606020203" pitchFamily="18" charset="0"/>
              </a:rPr>
              <a:t>Ce phénomène est lié au nouveau variant du virus. </a:t>
            </a:r>
            <a:r>
              <a:rPr lang="fr-FR" sz="7200" b="1" dirty="0">
                <a:solidFill>
                  <a:schemeClr val="bg1"/>
                </a:solidFill>
                <a:latin typeface="Bodoni MT" panose="02070603080606020203" pitchFamily="18" charset="0"/>
              </a:rPr>
              <a:t>P</a:t>
            </a:r>
            <a:r>
              <a:rPr lang="fr-FR" sz="7200" b="1" dirty="0">
                <a:solidFill>
                  <a:schemeClr val="bg1"/>
                </a:solidFill>
                <a:effectLst/>
                <a:latin typeface="Bodoni MT" panose="02070603080606020203" pitchFamily="18" charset="0"/>
              </a:rPr>
              <a:t>lus de jeunes gens sont infectés actuellement</a:t>
            </a:r>
            <a:r>
              <a:rPr lang="fr-FR" sz="7200" b="1" dirty="0">
                <a:solidFill>
                  <a:schemeClr val="bg1"/>
                </a:solidFill>
                <a:latin typeface="Bodoni MT" panose="02070603080606020203" pitchFamily="18" charset="0"/>
              </a:rPr>
              <a:t>.</a:t>
            </a:r>
            <a:endParaRPr lang="fr-FR" sz="7200" b="1" dirty="0">
              <a:solidFill>
                <a:schemeClr val="bg1"/>
              </a:solidFill>
              <a:effectLst/>
              <a:latin typeface="Bodoni MT" panose="02070603080606020203" pitchFamily="18" charset="0"/>
            </a:endParaRPr>
          </a:p>
          <a:p>
            <a:pPr algn="just" fontAlgn="base"/>
            <a:r>
              <a:rPr lang="fr-FR" sz="7200" b="1" i="0" dirty="0">
                <a:solidFill>
                  <a:schemeClr val="bg1"/>
                </a:solidFill>
                <a:effectLst/>
                <a:latin typeface="Bodoni MT" panose="02070603080606020203" pitchFamily="18" charset="0"/>
              </a:rPr>
              <a:t>Les principales mutations observées concernent la protéine qui entoure le virus. </a:t>
            </a:r>
            <a:endParaRPr lang="fr-FR" sz="7200" b="1" dirty="0">
              <a:solidFill>
                <a:schemeClr val="bg1"/>
              </a:solidFill>
              <a:latin typeface="Bodoni MT" panose="02070603080606020203" pitchFamily="18" charset="0"/>
            </a:endParaRPr>
          </a:p>
          <a:p>
            <a:pPr algn="just" fontAlgn="base"/>
            <a:r>
              <a:rPr lang="fr-FR" sz="7200" b="1" dirty="0">
                <a:solidFill>
                  <a:schemeClr val="bg1"/>
                </a:solidFill>
                <a:effectLst/>
                <a:latin typeface="Bodoni MT" panose="02070603080606020203" pitchFamily="18" charset="0"/>
              </a:rPr>
              <a:t>Ce variant représente actuellement 90% des génomes séquencés par les scientifiques sud-africains qui tous sont de cet avis </a:t>
            </a:r>
            <a:r>
              <a:rPr lang="fr-FR" sz="7200" b="1" i="1" dirty="0">
                <a:solidFill>
                  <a:schemeClr val="bg1"/>
                </a:solidFill>
                <a:effectLst/>
                <a:latin typeface="Bodoni MT" panose="02070603080606020203" pitchFamily="18" charset="0"/>
              </a:rPr>
              <a:t>‘’Nous n'avions jamais vu une seule lignée dominer ainsi"</a:t>
            </a:r>
            <a:r>
              <a:rPr lang="fr-FR" sz="7200" b="1" i="0" dirty="0">
                <a:solidFill>
                  <a:schemeClr val="bg1"/>
                </a:solidFill>
                <a:effectLst/>
                <a:latin typeface="Bodoni MT" panose="02070603080606020203" pitchFamily="18" charset="0"/>
              </a:rPr>
              <a:t> ni </a:t>
            </a:r>
            <a:r>
              <a:rPr lang="fr-FR" sz="7200" b="1" i="1" dirty="0">
                <a:solidFill>
                  <a:schemeClr val="bg1"/>
                </a:solidFill>
                <a:effectLst/>
                <a:latin typeface="Bodoni MT" panose="02070603080606020203" pitchFamily="18" charset="0"/>
              </a:rPr>
              <a:t>"se répandre aussi vite"</a:t>
            </a:r>
            <a:r>
              <a:rPr lang="fr-FR" sz="7200" b="1" i="0" dirty="0">
                <a:solidFill>
                  <a:schemeClr val="bg1"/>
                </a:solidFill>
                <a:effectLst/>
                <a:latin typeface="Bodoni MT" panose="02070603080606020203" pitchFamily="18" charset="0"/>
              </a:rPr>
              <a:t>, </a:t>
            </a:r>
          </a:p>
          <a:p>
            <a:pPr algn="just" fontAlgn="base"/>
            <a:r>
              <a:rPr lang="fr-FR" sz="7200" b="1" i="0" dirty="0">
                <a:solidFill>
                  <a:schemeClr val="bg1"/>
                </a:solidFill>
                <a:effectLst/>
                <a:latin typeface="Bodoni MT" panose="02070603080606020203" pitchFamily="18" charset="0"/>
              </a:rPr>
              <a:t>Ce variant implique de </a:t>
            </a:r>
            <a:r>
              <a:rPr lang="fr-FR" sz="7200" b="1" i="1" dirty="0">
                <a:solidFill>
                  <a:schemeClr val="bg1"/>
                </a:solidFill>
                <a:effectLst/>
                <a:latin typeface="Bodoni MT" panose="02070603080606020203" pitchFamily="18" charset="0"/>
              </a:rPr>
              <a:t>"revoir les restrictions et envisager de nouvelles mesures pour ralentir ce taux alarmant"</a:t>
            </a:r>
            <a:r>
              <a:rPr lang="fr-FR" sz="7200" b="1" i="0" dirty="0">
                <a:solidFill>
                  <a:schemeClr val="bg1"/>
                </a:solidFill>
                <a:effectLst/>
                <a:latin typeface="Bodoni MT" panose="02070603080606020203" pitchFamily="18" charset="0"/>
              </a:rPr>
              <a:t> de propagation. En revanche, en Europe, il ne semble pas dominant.</a:t>
            </a:r>
          </a:p>
          <a:p>
            <a:endParaRPr lang="fr-FR" dirty="0"/>
          </a:p>
        </p:txBody>
      </p:sp>
    </p:spTree>
    <p:extLst>
      <p:ext uri="{BB962C8B-B14F-4D97-AF65-F5344CB8AC3E}">
        <p14:creationId xmlns:p14="http://schemas.microsoft.com/office/powerpoint/2010/main" val="191587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1C15BB-495C-4640-BA70-7DA37670372D}"/>
              </a:ext>
            </a:extLst>
          </p:cNvPr>
          <p:cNvSpPr>
            <a:spLocks noGrp="1"/>
          </p:cNvSpPr>
          <p:nvPr>
            <p:ph type="title"/>
          </p:nvPr>
        </p:nvSpPr>
        <p:spPr>
          <a:solidFill>
            <a:srgbClr val="FFC000"/>
          </a:solidFill>
        </p:spPr>
        <p:txBody>
          <a:bodyPr/>
          <a:lstStyle/>
          <a:p>
            <a:pPr algn="ctr"/>
            <a:r>
              <a:rPr lang="fr-FR" b="1" dirty="0">
                <a:latin typeface="Bodoni MT" panose="02070603080606020203" pitchFamily="18" charset="0"/>
              </a:rPr>
              <a:t>Identification d</a:t>
            </a:r>
            <a:r>
              <a:rPr lang="fr-FR" sz="4400" b="1" dirty="0">
                <a:effectLst/>
                <a:latin typeface="Bodoni MT" panose="02070603080606020203" pitchFamily="18" charset="0"/>
              </a:rPr>
              <a:t>es sources </a:t>
            </a:r>
            <a:br>
              <a:rPr lang="fr-FR" sz="4400" b="1" dirty="0">
                <a:effectLst/>
                <a:latin typeface="Bodoni MT" panose="02070603080606020203" pitchFamily="18" charset="0"/>
              </a:rPr>
            </a:br>
            <a:r>
              <a:rPr lang="fr-FR" sz="4400" b="1" dirty="0">
                <a:effectLst/>
                <a:latin typeface="Bodoni MT" panose="02070603080606020203" pitchFamily="18" charset="0"/>
              </a:rPr>
              <a:t>de propagation du virus  </a:t>
            </a:r>
            <a:endParaRPr lang="fr-FR" dirty="0"/>
          </a:p>
        </p:txBody>
      </p:sp>
      <p:sp>
        <p:nvSpPr>
          <p:cNvPr id="3" name="Espace réservé du contenu 2">
            <a:extLst>
              <a:ext uri="{FF2B5EF4-FFF2-40B4-BE49-F238E27FC236}">
                <a16:creationId xmlns:a16="http://schemas.microsoft.com/office/drawing/2014/main" xmlns="" id="{AB033DEA-9E38-4DD5-91AD-D5E7FD249170}"/>
              </a:ext>
            </a:extLst>
          </p:cNvPr>
          <p:cNvSpPr>
            <a:spLocks noGrp="1"/>
          </p:cNvSpPr>
          <p:nvPr>
            <p:ph idx="1"/>
          </p:nvPr>
        </p:nvSpPr>
        <p:spPr>
          <a:xfrm>
            <a:off x="611560" y="2132856"/>
            <a:ext cx="7886700" cy="4104456"/>
          </a:xfrm>
          <a:solidFill>
            <a:srgbClr val="FFC000"/>
          </a:solidFill>
        </p:spPr>
        <p:txBody>
          <a:bodyPr>
            <a:noAutofit/>
          </a:bodyPr>
          <a:lstStyle/>
          <a:p>
            <a:pPr algn="just"/>
            <a:r>
              <a:rPr lang="fr-FR" sz="1400" b="1" dirty="0">
                <a:effectLst/>
                <a:latin typeface="Bodoni MT" panose="02070603080606020203" pitchFamily="18" charset="0"/>
              </a:rPr>
              <a:t>Des données sont disponibles sur les lieux et les circonstances où se transmet le nouveau coronavirus, mais hormis le recensement des foyers de contamination (clusters), non </a:t>
            </a:r>
            <a:r>
              <a:rPr lang="fr-FR" sz="1400" b="1" i="0" dirty="0">
                <a:effectLst/>
                <a:latin typeface="Bodoni MT" panose="02070603080606020203" pitchFamily="18" charset="0"/>
              </a:rPr>
              <a:t>exhaustif et qui ne représente qu'une minorité des nouvelles infections, elles commencent seulement à être exploitées. Elles </a:t>
            </a:r>
            <a:r>
              <a:rPr lang="fr-FR" sz="1400" b="1" i="0" dirty="0" err="1">
                <a:effectLst/>
                <a:latin typeface="Bodoni MT" panose="02070603080606020203" pitchFamily="18" charset="0"/>
              </a:rPr>
              <a:t>sucitent</a:t>
            </a:r>
            <a:r>
              <a:rPr lang="fr-FR" sz="1400" b="1" i="0" dirty="0">
                <a:effectLst/>
                <a:latin typeface="Bodoni MT" panose="02070603080606020203" pitchFamily="18" charset="0"/>
              </a:rPr>
              <a:t> par ailleurs la controverse donnant lieu à des interprétations différentes et parfois opposées.</a:t>
            </a:r>
          </a:p>
          <a:p>
            <a:pPr algn="just"/>
            <a:r>
              <a:rPr lang="fr-FR" sz="1400" b="1" i="0" dirty="0">
                <a:effectLst/>
                <a:latin typeface="Bodoni MT" panose="02070603080606020203" pitchFamily="18" charset="0"/>
              </a:rPr>
              <a:t>En remontant les témoignages des individus ayant le virus de la Covid-19, après le premier déconfinement, des médecins et d</a:t>
            </a:r>
            <a:r>
              <a:rPr lang="fr-FR" sz="1400" b="1" dirty="0">
                <a:latin typeface="Bodoni MT" panose="02070603080606020203" pitchFamily="18" charset="0"/>
              </a:rPr>
              <a:t>es </a:t>
            </a:r>
            <a:r>
              <a:rPr lang="fr-FR" sz="1400" b="1" i="0" dirty="0">
                <a:effectLst/>
                <a:latin typeface="Bodoni MT" panose="02070603080606020203" pitchFamily="18" charset="0"/>
              </a:rPr>
              <a:t>experts scientifiques» ont mis au point un questionnaire pour mieux comprendre la diffusion réelle du virus et dans quelles circonstances le coronavirus a été contr</a:t>
            </a:r>
            <a:r>
              <a:rPr lang="fr-FR" sz="1400" b="1" dirty="0">
                <a:latin typeface="Bodoni MT" panose="02070603080606020203" pitchFamily="18" charset="0"/>
              </a:rPr>
              <a:t>a</a:t>
            </a:r>
            <a:r>
              <a:rPr lang="fr-FR" sz="1400" b="1" i="0" dirty="0">
                <a:effectLst/>
                <a:latin typeface="Bodoni MT" panose="02070603080606020203" pitchFamily="18" charset="0"/>
              </a:rPr>
              <a:t>cté grâce « un don </a:t>
            </a:r>
            <a:r>
              <a:rPr lang="fr-FR" sz="1400" b="1" dirty="0">
                <a:latin typeface="Bodoni MT" panose="02070603080606020203" pitchFamily="18" charset="0"/>
              </a:rPr>
              <a:t>de données </a:t>
            </a:r>
            <a:r>
              <a:rPr lang="fr-FR" sz="1400" b="1" i="0" dirty="0">
                <a:effectLst/>
                <a:latin typeface="Bodoni MT" panose="02070603080606020203" pitchFamily="18" charset="0"/>
              </a:rPr>
              <a:t>citoyen » par le biais d’un questionnaire en ligne.</a:t>
            </a:r>
            <a:endParaRPr lang="fr-FR" sz="1400" b="1" dirty="0">
              <a:latin typeface="Bodoni MT" panose="02070603080606020203" pitchFamily="18" charset="0"/>
            </a:endParaRPr>
          </a:p>
          <a:p>
            <a:pPr algn="just"/>
            <a:r>
              <a:rPr lang="fr-FR" sz="1400" b="1" dirty="0">
                <a:effectLst/>
                <a:latin typeface="Bodoni MT" panose="02070603080606020203" pitchFamily="18" charset="0"/>
              </a:rPr>
              <a:t>Un questionnaire a permis dans le cadre d'une étude scientifique</a:t>
            </a:r>
            <a:r>
              <a:rPr lang="fr-FR" sz="1400" b="1" dirty="0">
                <a:latin typeface="Bodoni MT" panose="02070603080606020203" pitchFamily="18" charset="0"/>
              </a:rPr>
              <a:t> </a:t>
            </a:r>
            <a:r>
              <a:rPr lang="fr-FR" sz="1400" b="1" dirty="0">
                <a:effectLst/>
                <a:latin typeface="Bodoni MT" panose="02070603080606020203" pitchFamily="18" charset="0"/>
              </a:rPr>
              <a:t>« d’identifier les sources de propagation de la 2</a:t>
            </a:r>
            <a:r>
              <a:rPr lang="fr-FR" sz="1400" b="1" baseline="30000" dirty="0">
                <a:effectLst/>
                <a:latin typeface="Bodoni MT" panose="02070603080606020203" pitchFamily="18" charset="0"/>
              </a:rPr>
              <a:t>e</a:t>
            </a:r>
            <a:r>
              <a:rPr lang="fr-FR" sz="1400" b="1" dirty="0">
                <a:effectLst/>
                <a:latin typeface="Bodoni MT" panose="02070603080606020203" pitchFamily="18" charset="0"/>
              </a:rPr>
              <a:t> vague et les circonstances qui ont présidé à cette infection ».</a:t>
            </a:r>
          </a:p>
          <a:p>
            <a:pPr algn="just"/>
            <a:r>
              <a:rPr lang="fr-FR" sz="1400" b="1" dirty="0">
                <a:latin typeface="Bodoni MT" panose="02070603080606020203" pitchFamily="18" charset="0"/>
              </a:rPr>
              <a:t>Ce questionnaire c</a:t>
            </a:r>
            <a:r>
              <a:rPr lang="fr-FR" sz="1400" b="1" dirty="0">
                <a:effectLst/>
                <a:latin typeface="Bodoni MT" panose="02070603080606020203" pitchFamily="18" charset="0"/>
              </a:rPr>
              <a:t>onstitué d'une quinzaine de questions demandant deux minutes accordées aux réponses « vise à mieux identifier les sources de propagation du virus (magasins, restaurants, lieux de travail, cercles familiaux et personnels...) en fonction de l'origine géographique des patients, à l'échelle des régions et des départements »</a:t>
            </a:r>
          </a:p>
          <a:p>
            <a:pPr algn="just"/>
            <a:r>
              <a:rPr lang="fr-FR" sz="1400" b="1" dirty="0">
                <a:latin typeface="Bodoni MT" panose="02070603080606020203" pitchFamily="18" charset="0"/>
              </a:rPr>
              <a:t>Cette b</a:t>
            </a:r>
            <a:r>
              <a:rPr lang="fr-FR" sz="1400" b="1" dirty="0">
                <a:effectLst/>
                <a:latin typeface="Bodoni MT" panose="02070603080606020203" pitchFamily="18" charset="0"/>
              </a:rPr>
              <a:t>ase de données de recherche a fait l'objet d'une publication dans une revue scientifique », étant « utile d'un point de vue scientifique, la contribution des répondants apportant aussi des informations de prévention utiles aux citoyens et aux professionnels en fonction de leurs activités. </a:t>
            </a:r>
          </a:p>
        </p:txBody>
      </p:sp>
    </p:spTree>
    <p:extLst>
      <p:ext uri="{BB962C8B-B14F-4D97-AF65-F5344CB8AC3E}">
        <p14:creationId xmlns:p14="http://schemas.microsoft.com/office/powerpoint/2010/main" val="11939232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7188</TotalTime>
  <Words>5396</Words>
  <Application>Microsoft Office PowerPoint</Application>
  <PresentationFormat>Affichage à l'écran (4:3)</PresentationFormat>
  <Paragraphs>573</Paragraphs>
  <Slides>67</Slides>
  <Notes>2</Notes>
  <HiddenSlides>0</HiddenSlides>
  <MMClips>0</MMClips>
  <ScaleCrop>false</ScaleCrop>
  <HeadingPairs>
    <vt:vector size="4" baseType="variant">
      <vt:variant>
        <vt:lpstr>Thème</vt:lpstr>
      </vt:variant>
      <vt:variant>
        <vt:i4>5</vt:i4>
      </vt:variant>
      <vt:variant>
        <vt:lpstr>Titres des diapositives</vt:lpstr>
      </vt:variant>
      <vt:variant>
        <vt:i4>67</vt:i4>
      </vt:variant>
    </vt:vector>
  </HeadingPairs>
  <TitlesOfParts>
    <vt:vector size="72" baseType="lpstr">
      <vt:lpstr>Thème Office</vt:lpstr>
      <vt:lpstr>1_Thème Office</vt:lpstr>
      <vt:lpstr>2_Thème Office</vt:lpstr>
      <vt:lpstr>3_Thème Office</vt:lpstr>
      <vt:lpstr>4_Thème Office</vt:lpstr>
      <vt:lpstr>La Covid 19 Comment réagir utilement  ?  se faire vacciner</vt:lpstr>
      <vt:lpstr>  La Covid 19  Dr Adolphe WAMENYA BWIDOMBE Néphrologue  Chef de Service de Médecine Polyvalente  Centre Hospitalier de CHATEAUDUN </vt:lpstr>
      <vt:lpstr>Centre National  d’Etudes et de Recherches en Podologie (CNERP)  Monsieur Gérard PEYRAC  Chev. ONM, Méd. Or du Service National Directeur  Monsieur Michel LER.OY Chev. ONM, Médaille Sécurité Intérieure,  Méd. Or du Service National  Rédacteur et Chef de Projet </vt:lpstr>
      <vt:lpstr>Rappel sur nos premiers travaux</vt:lpstr>
      <vt:lpstr>Un constat ou erratum ?</vt:lpstr>
      <vt:lpstr>Les variants de la Covid (1)</vt:lpstr>
      <vt:lpstr>Les variants de la Covid (2)</vt:lpstr>
      <vt:lpstr>Les variants de la Covid (3)</vt:lpstr>
      <vt:lpstr>Identification des sources  de propagation du virus  </vt:lpstr>
      <vt:lpstr>La traque des lieux de contamination</vt:lpstr>
      <vt:lpstr>La propagation du virus : la confirmation</vt:lpstr>
      <vt:lpstr>Le scepticisme envers les vaccins, remplacé par l’impatience</vt:lpstr>
      <vt:lpstr>Un triste constat et un bilan inquiétant </vt:lpstr>
      <vt:lpstr>Les armes contre la Covid 19  disponibles ou à venir</vt:lpstr>
      <vt:lpstr> VISER L’ANTICIPATION</vt:lpstr>
      <vt:lpstr>Cas suspect COVID-19 : Ce qui doit alerter</vt:lpstr>
      <vt:lpstr>Présentation PowerPoint</vt:lpstr>
      <vt:lpstr> « Protéger et se Protéger » Il faut respecter les gestes barrières.                                                                   </vt:lpstr>
      <vt:lpstr>Les masques</vt:lpstr>
      <vt:lpstr>Les autres équipements individuels de protection</vt:lpstr>
      <vt:lpstr>Intégrer la mort n’est pas évident</vt:lpstr>
      <vt:lpstr>Présentation PowerPoint</vt:lpstr>
      <vt:lpstr>Cette image est plus parlante </vt:lpstr>
      <vt:lpstr>Mais une foule de 3.000.000 de personnes, c’est cela !!!</vt:lpstr>
      <vt:lpstr>La Covid dans le monde</vt:lpstr>
      <vt:lpstr>Nombre de décès et pourcentage</vt:lpstr>
      <vt:lpstr>Données épidémiologiques (1)</vt:lpstr>
      <vt:lpstr>Données épidémiologiques (2)</vt:lpstr>
      <vt:lpstr>Données épidémiologiques (3)</vt:lpstr>
      <vt:lpstr>Données épidémiologiques (4)</vt:lpstr>
      <vt:lpstr>La perspective de l’an II-Covid 19 (1)</vt:lpstr>
      <vt:lpstr>Quelques précisions sur ces nouveaux variants : le variant indien ou B.1.617 (1)</vt:lpstr>
      <vt:lpstr>Quelques précisions sur ces nouveaux variants : le variant indien ou B.1.617 (2)</vt:lpstr>
      <vt:lpstr>Quelques précisions sur ces nouveaux variants : le variant indien ou B.1.617 (3)</vt:lpstr>
      <vt:lpstr>Quelques précisions sur ces nouveaux variants : le variant brésilien ou B. 1.1.28 (1)</vt:lpstr>
      <vt:lpstr>Quelques précisions sur ces nouveaux variants : le variant brésilien ou B. 1.1.28  (2)</vt:lpstr>
      <vt:lpstr>Quelques précisions sur ces nouveaux variants : le variant brésilien ou B. 1.1.28  (3)</vt:lpstr>
      <vt:lpstr>Quelques précisions sur ces nouveaux variants : le variant sud-africain ou 20H/501Y.V2 (1)</vt:lpstr>
      <vt:lpstr>Quelques précisions sur ces nouveaux variants : le variant sud-africain ou 20H/501Y.V2 (2)</vt:lpstr>
      <vt:lpstr>Quelques précisions sur ces nouveaux variants : le variant sud-africain ou 20H/501Y.V2 (3)</vt:lpstr>
      <vt:lpstr> Les vaccins sont-ils efficaces contre les variants du coronavirus ? (1) </vt:lpstr>
      <vt:lpstr> Les vaccins sont-ils efficaces contre les variants du coronavirus ? (2) </vt:lpstr>
      <vt:lpstr>La perspective de l’an II-Covid 19 (2)</vt:lpstr>
      <vt:lpstr>Les 11 vaccins produits</vt:lpstr>
      <vt:lpstr>Principes des vaccins</vt:lpstr>
      <vt:lpstr>Les réticences </vt:lpstr>
      <vt:lpstr>Les effets secondaires observés</vt:lpstr>
      <vt:lpstr>Parlons des séquelles  du Covid-Long ou post-covid(1)</vt:lpstr>
      <vt:lpstr>Parlons des séquelles  du Covid-Long ou post-covid(2)</vt:lpstr>
      <vt:lpstr>Parlons des séquelles  du Covid-Long ou post-covid(3)</vt:lpstr>
      <vt:lpstr>Les règles des 4 C : quel choix ?</vt:lpstr>
      <vt:lpstr>Attention ! Risque évolutif</vt:lpstr>
      <vt:lpstr>Les enfants propagateurs malgré eux ?</vt:lpstr>
      <vt:lpstr>Pour finir sur une note humoristique, quoique……</vt:lpstr>
      <vt:lpstr>Les objectifs de la vaccination</vt:lpstr>
      <vt:lpstr>Un constat récent </vt:lpstr>
      <vt:lpstr>La stratégie (1)</vt:lpstr>
      <vt:lpstr>La stratégie (2)</vt:lpstr>
      <vt:lpstr>L’an II-Covid 19 (3)</vt:lpstr>
      <vt:lpstr> La vaccination : un acte de civisme  et de solidarité</vt:lpstr>
      <vt:lpstr>Le coté juridique (1)</vt:lpstr>
      <vt:lpstr>Le coté juridique (2)</vt:lpstr>
      <vt:lpstr>Le coté juridique (3)</vt:lpstr>
      <vt:lpstr>Le coté juridique (4)</vt:lpstr>
      <vt:lpstr>Le coté juridique (5)</vt:lpstr>
      <vt:lpstr>Alors, ce message important pour toi mon maitre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papa</cp:lastModifiedBy>
  <cp:revision>307</cp:revision>
  <cp:lastPrinted>2020-07-29T08:54:39Z</cp:lastPrinted>
  <dcterms:created xsi:type="dcterms:W3CDTF">2020-07-13T13:29:25Z</dcterms:created>
  <dcterms:modified xsi:type="dcterms:W3CDTF">2021-04-28T14:20:03Z</dcterms:modified>
</cp:coreProperties>
</file>